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6.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41.jpg" ContentType="image/png"/>
  <Override PartName="/ppt/notesSlides/notesSlide28.xml" ContentType="application/vnd.openxmlformats-officedocument.presentationml.notesSlide+xml"/>
  <Override PartName="/ppt/media/image42.jpg" ContentType="image/png"/>
  <Override PartName="/ppt/notesSlides/notesSlide29.xml" ContentType="application/vnd.openxmlformats-officedocument.presentationml.notesSlide+xml"/>
  <Override PartName="/ppt/media/image44.jpg" ContentType="image/pn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media/image99.jpg" ContentType="image/png"/>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67" r:id="rId3"/>
    <p:sldId id="257" r:id="rId4"/>
    <p:sldId id="259" r:id="rId5"/>
    <p:sldId id="260" r:id="rId6"/>
    <p:sldId id="261" r:id="rId7"/>
    <p:sldId id="306" r:id="rId8"/>
    <p:sldId id="263" r:id="rId9"/>
    <p:sldId id="264" r:id="rId10"/>
    <p:sldId id="265" r:id="rId11"/>
    <p:sldId id="307" r:id="rId12"/>
    <p:sldId id="308" r:id="rId13"/>
    <p:sldId id="258" r:id="rId14"/>
    <p:sldId id="327" r:id="rId15"/>
    <p:sldId id="326" r:id="rId16"/>
    <p:sldId id="309" r:id="rId17"/>
    <p:sldId id="310" r:id="rId18"/>
    <p:sldId id="311" r:id="rId19"/>
    <p:sldId id="312" r:id="rId20"/>
    <p:sldId id="318" r:id="rId21"/>
    <p:sldId id="354" r:id="rId22"/>
    <p:sldId id="313" r:id="rId23"/>
    <p:sldId id="314" r:id="rId24"/>
    <p:sldId id="315" r:id="rId25"/>
    <p:sldId id="316" r:id="rId26"/>
    <p:sldId id="31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319" r:id="rId52"/>
    <p:sldId id="293" r:id="rId53"/>
    <p:sldId id="294" r:id="rId54"/>
    <p:sldId id="321" r:id="rId55"/>
    <p:sldId id="295" r:id="rId56"/>
    <p:sldId id="320" r:id="rId57"/>
    <p:sldId id="322" r:id="rId58"/>
    <p:sldId id="298" r:id="rId59"/>
    <p:sldId id="299" r:id="rId60"/>
    <p:sldId id="323" r:id="rId61"/>
    <p:sldId id="324" r:id="rId62"/>
    <p:sldId id="296" r:id="rId63"/>
    <p:sldId id="325" r:id="rId64"/>
    <p:sldId id="347" r:id="rId65"/>
    <p:sldId id="348" r:id="rId66"/>
    <p:sldId id="349" r:id="rId67"/>
    <p:sldId id="350" r:id="rId68"/>
    <p:sldId id="355" r:id="rId69"/>
    <p:sldId id="352" r:id="rId70"/>
    <p:sldId id="357" r:id="rId71"/>
    <p:sldId id="356" r:id="rId72"/>
    <p:sldId id="328" r:id="rId73"/>
    <p:sldId id="329" r:id="rId74"/>
    <p:sldId id="330" r:id="rId75"/>
    <p:sldId id="331" r:id="rId76"/>
    <p:sldId id="332" r:id="rId77"/>
    <p:sldId id="333" r:id="rId78"/>
    <p:sldId id="262"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297" r:id="rId93"/>
    <p:sldId id="300" r:id="rId94"/>
    <p:sldId id="301" r:id="rId95"/>
    <p:sldId id="302" r:id="rId96"/>
    <p:sldId id="304" r:id="rId97"/>
    <p:sldId id="303" r:id="rId98"/>
    <p:sldId id="305" r:id="rId9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80" autoAdjust="0"/>
    <p:restoredTop sz="94610"/>
  </p:normalViewPr>
  <p:slideViewPr>
    <p:cSldViewPr snapToGrid="0" snapToObjects="1">
      <p:cViewPr varScale="1">
        <p:scale>
          <a:sx n="41" d="100"/>
          <a:sy n="41" d="100"/>
        </p:scale>
        <p:origin x="77" y="8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7997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82031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444152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626014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464117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515901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171580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971069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794023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849939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797570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270446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509460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215236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3500947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6616732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3167323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32404850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652991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25090131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41798886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3860470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29392332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42627124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6947299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32657005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7399903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5017363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379306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20889750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33804481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21204239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33764347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4070601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2920588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39755488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25036608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40091665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2761286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37990577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7020637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79.jpg"/></Relationships>
</file>

<file path=ppt/slides/_rels/slide6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jpe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97.jpeg"/><Relationship Id="rId5" Type="http://schemas.openxmlformats.org/officeDocument/2006/relationships/image" Target="../media/image95.png"/><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roomplannerapp.com/" TargetMode="External"/><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homestyler.com/" TargetMode="External"/><Relationship Id="rId5" Type="http://schemas.openxmlformats.org/officeDocument/2006/relationships/hyperlink" Target="https://www.houzz.com/" TargetMode="External"/><Relationship Id="rId10" Type="http://schemas.openxmlformats.org/officeDocument/2006/relationships/image" Target="../media/image14.png"/><Relationship Id="rId4" Type="http://schemas.openxmlformats.org/officeDocument/2006/relationships/hyperlink" Target="https://www.homebyme.com/" TargetMode="External"/><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0.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8" Type="http://schemas.openxmlformats.org/officeDocument/2006/relationships/hyperlink" Target="https://www.zmo.ai/interior-ai/" TargetMode="External"/><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hyperlink" Target="https://www.coohom.com/" TargetMode="External"/><Relationship Id="rId5" Type="http://schemas.openxmlformats.org/officeDocument/2006/relationships/image" Target="../media/image113.png"/><Relationship Id="rId10" Type="http://schemas.openxmlformats.org/officeDocument/2006/relationships/hyperlink" Target="https://aihomedesign.com/" TargetMode="External"/><Relationship Id="rId4" Type="http://schemas.openxmlformats.org/officeDocument/2006/relationships/hyperlink" Target="https://www.roomgpt.io/" TargetMode="External"/><Relationship Id="rId9" Type="http://schemas.openxmlformats.org/officeDocument/2006/relationships/image" Target="../media/image115.png"/></Relationships>
</file>

<file path=ppt/slides/_rels/slide9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4" name="Text 2"/>
          <p:cNvSpPr/>
          <p:nvPr/>
        </p:nvSpPr>
        <p:spPr>
          <a:xfrm>
            <a:off x="3018240" y="3702000"/>
            <a:ext cx="7214830" cy="901898"/>
          </a:xfrm>
          <a:prstGeom prst="rect">
            <a:avLst/>
          </a:prstGeom>
          <a:noFill/>
          <a:ln/>
        </p:spPr>
        <p:txBody>
          <a:bodyPr wrap="none" rtlCol="0" anchor="t"/>
          <a:lstStyle/>
          <a:p>
            <a:pPr lvl="3" algn="ctr">
              <a:lnSpc>
                <a:spcPts val="7101"/>
              </a:lnSpc>
            </a:pPr>
            <a:r>
              <a:rPr lang="en-US" sz="5681" dirty="0">
                <a:solidFill>
                  <a:srgbClr val="FFD9BE"/>
                </a:solidFill>
                <a:latin typeface="Quattrocento" pitchFamily="34" charset="0"/>
                <a:ea typeface="Quattrocento" pitchFamily="34" charset="-122"/>
                <a:cs typeface="Quattrocento" pitchFamily="34" charset="-120"/>
              </a:rPr>
              <a:t>Smart Interior Design</a:t>
            </a:r>
            <a:endParaRPr lang="en-US" sz="5681" dirty="0"/>
          </a:p>
        </p:txBody>
      </p:sp>
      <p:sp>
        <p:nvSpPr>
          <p:cNvPr id="5" name="Text 3"/>
          <p:cNvSpPr/>
          <p:nvPr/>
        </p:nvSpPr>
        <p:spPr>
          <a:xfrm>
            <a:off x="1736314" y="5419800"/>
            <a:ext cx="4420131" cy="2022991"/>
          </a:xfrm>
          <a:prstGeom prst="rect">
            <a:avLst/>
          </a:prstGeom>
          <a:noFill/>
          <a:ln/>
        </p:spPr>
        <p:txBody>
          <a:bodyPr wrap="square" rtlCol="0" anchor="t"/>
          <a:lstStyle/>
          <a:p>
            <a:pPr marL="0" indent="0">
              <a:lnSpc>
                <a:spcPct val="150000"/>
              </a:lnSpc>
              <a:buNone/>
            </a:pPr>
            <a:r>
              <a:rPr lang="en-US" sz="2000" b="1" dirty="0">
                <a:solidFill>
                  <a:srgbClr val="F9EEE7"/>
                </a:solidFill>
                <a:latin typeface="Quattrocento" pitchFamily="34" charset="0"/>
                <a:ea typeface="Quattrocento" pitchFamily="34" charset="-122"/>
                <a:cs typeface="Quattrocento" pitchFamily="34" charset="-120"/>
              </a:rPr>
              <a:t>Prof. Khaled </a:t>
            </a:r>
            <a:r>
              <a:rPr lang="en-US" sz="2000" b="1" dirty="0" err="1">
                <a:solidFill>
                  <a:srgbClr val="F9EEE7"/>
                </a:solidFill>
                <a:latin typeface="Quattrocento" pitchFamily="34" charset="0"/>
                <a:ea typeface="Quattrocento" pitchFamily="34" charset="-122"/>
                <a:cs typeface="Quattrocento" pitchFamily="34" charset="-120"/>
              </a:rPr>
              <a:t>Wassif</a:t>
            </a:r>
            <a:r>
              <a:rPr lang="en-US" sz="2000" dirty="0">
                <a:solidFill>
                  <a:srgbClr val="F9EEE7"/>
                </a:solidFill>
                <a:latin typeface="Quattrocento" pitchFamily="34" charset="0"/>
                <a:ea typeface="Quattrocento" pitchFamily="34" charset="-122"/>
                <a:cs typeface="Quattrocento" pitchFamily="34" charset="-120"/>
              </a:rPr>
              <a:t> </a:t>
            </a:r>
          </a:p>
          <a:p>
            <a:pPr marL="0" indent="0">
              <a:lnSpc>
                <a:spcPct val="150000"/>
              </a:lnSpc>
              <a:buNone/>
            </a:pPr>
            <a:r>
              <a:rPr lang="en-US" sz="2000" dirty="0">
                <a:solidFill>
                  <a:srgbClr val="F9EEE7"/>
                </a:solidFill>
                <a:latin typeface="Quattrocento" pitchFamily="34" charset="0"/>
                <a:ea typeface="Quattrocento" pitchFamily="34" charset="-122"/>
                <a:cs typeface="Quattrocento" pitchFamily="34" charset="-120"/>
              </a:rPr>
              <a:t>Lecturer, Department of </a:t>
            </a:r>
            <a:r>
              <a:rPr lang="en-US" sz="2000" dirty="0">
                <a:solidFill>
                  <a:srgbClr val="F9EEE7"/>
                </a:solidFill>
                <a:latin typeface="Quattrocento" pitchFamily="34" charset="0"/>
              </a:rPr>
              <a:t>Artificial Intelligence at Cairo University.</a:t>
            </a:r>
            <a:endParaRPr lang="en-US" sz="2000" dirty="0"/>
          </a:p>
        </p:txBody>
      </p:sp>
      <p:pic>
        <p:nvPicPr>
          <p:cNvPr id="8" name="Picture 7">
            <a:extLst>
              <a:ext uri="{FF2B5EF4-FFF2-40B4-BE49-F238E27FC236}">
                <a16:creationId xmlns:a16="http://schemas.microsoft.com/office/drawing/2014/main" id="{83473F0C-2062-F508-CC85-17B6374AE4CE}"/>
              </a:ext>
            </a:extLst>
          </p:cNvPr>
          <p:cNvPicPr>
            <a:picLocks noChangeAspect="1"/>
          </p:cNvPicPr>
          <p:nvPr/>
        </p:nvPicPr>
        <p:blipFill>
          <a:blip r:embed="rId3"/>
          <a:stretch>
            <a:fillRect/>
          </a:stretch>
        </p:blipFill>
        <p:spPr>
          <a:xfrm>
            <a:off x="298260" y="344260"/>
            <a:ext cx="3781756" cy="1781788"/>
          </a:xfrm>
          <a:prstGeom prst="rect">
            <a:avLst/>
          </a:prstGeom>
        </p:spPr>
      </p:pic>
      <p:pic>
        <p:nvPicPr>
          <p:cNvPr id="9" name="Picture 8">
            <a:extLst>
              <a:ext uri="{FF2B5EF4-FFF2-40B4-BE49-F238E27FC236}">
                <a16:creationId xmlns:a16="http://schemas.microsoft.com/office/drawing/2014/main" id="{096FEC47-56C2-8CF5-47E4-CDA03AD9006C}"/>
              </a:ext>
            </a:extLst>
          </p:cNvPr>
          <p:cNvPicPr>
            <a:picLocks noChangeAspect="1"/>
          </p:cNvPicPr>
          <p:nvPr/>
        </p:nvPicPr>
        <p:blipFill>
          <a:blip r:embed="rId4"/>
          <a:stretch>
            <a:fillRect/>
          </a:stretch>
        </p:blipFill>
        <p:spPr>
          <a:xfrm>
            <a:off x="4476307" y="1941867"/>
            <a:ext cx="5964866" cy="4643578"/>
          </a:xfrm>
          <a:prstGeom prst="rect">
            <a:avLst/>
          </a:prstGeom>
        </p:spPr>
      </p:pic>
      <p:sp>
        <p:nvSpPr>
          <p:cNvPr id="12" name="Text 3">
            <a:extLst>
              <a:ext uri="{FF2B5EF4-FFF2-40B4-BE49-F238E27FC236}">
                <a16:creationId xmlns:a16="http://schemas.microsoft.com/office/drawing/2014/main" id="{E7B70347-5279-25F9-9C75-A4F3F865436B}"/>
              </a:ext>
            </a:extLst>
          </p:cNvPr>
          <p:cNvSpPr/>
          <p:nvPr/>
        </p:nvSpPr>
        <p:spPr>
          <a:xfrm>
            <a:off x="8494346" y="5419800"/>
            <a:ext cx="4686820" cy="2203743"/>
          </a:xfrm>
          <a:prstGeom prst="rect">
            <a:avLst/>
          </a:prstGeom>
          <a:noFill/>
          <a:ln/>
        </p:spPr>
        <p:txBody>
          <a:bodyPr wrap="square" rtlCol="0" anchor="t"/>
          <a:lstStyle/>
          <a:p>
            <a:pPr marL="0" indent="0">
              <a:lnSpc>
                <a:spcPct val="150000"/>
              </a:lnSpc>
              <a:buNone/>
            </a:pPr>
            <a:r>
              <a:rPr lang="en-US" sz="2000" b="1" dirty="0">
                <a:solidFill>
                  <a:srgbClr val="F9EEE7"/>
                </a:solidFill>
                <a:latin typeface="Quattrocento" pitchFamily="34" charset="0"/>
                <a:ea typeface="Quattrocento" pitchFamily="34" charset="-122"/>
                <a:cs typeface="Quattrocento" pitchFamily="34" charset="-120"/>
              </a:rPr>
              <a:t>Eng. Mohamed Gamal</a:t>
            </a:r>
            <a:r>
              <a:rPr lang="en-US" sz="2000" dirty="0">
                <a:solidFill>
                  <a:srgbClr val="F9EEE7"/>
                </a:solidFill>
                <a:latin typeface="Quattrocento" pitchFamily="34" charset="0"/>
                <a:ea typeface="Quattrocento" pitchFamily="34" charset="-122"/>
                <a:cs typeface="Quattrocento" pitchFamily="34" charset="-120"/>
              </a:rPr>
              <a:t> </a:t>
            </a:r>
          </a:p>
          <a:p>
            <a:pPr marL="0" indent="0">
              <a:lnSpc>
                <a:spcPct val="150000"/>
              </a:lnSpc>
              <a:buNone/>
            </a:pPr>
            <a:r>
              <a:rPr lang="en-US" dirty="0">
                <a:solidFill>
                  <a:srgbClr val="F9EEE7"/>
                </a:solidFill>
                <a:latin typeface="Quattrocento" pitchFamily="34" charset="0"/>
                <a:ea typeface="Quattrocento" pitchFamily="34" charset="-122"/>
                <a:cs typeface="Quattrocento" pitchFamily="34" charset="-120"/>
              </a:rPr>
              <a:t>Teaching Assistant</a:t>
            </a:r>
            <a:r>
              <a:rPr lang="en-US" sz="1600" dirty="0">
                <a:solidFill>
                  <a:srgbClr val="F9EEE7"/>
                </a:solidFill>
                <a:latin typeface="Quattrocento" pitchFamily="34" charset="0"/>
                <a:ea typeface="Quattrocento" pitchFamily="34" charset="-122"/>
                <a:cs typeface="Quattrocento" pitchFamily="34" charset="-120"/>
              </a:rPr>
              <a:t>,</a:t>
            </a:r>
            <a:r>
              <a:rPr lang="en-US" dirty="0">
                <a:solidFill>
                  <a:srgbClr val="F9EEE7"/>
                </a:solidFill>
                <a:latin typeface="Quattrocento" pitchFamily="34" charset="0"/>
                <a:ea typeface="Quattrocento" pitchFamily="34" charset="-122"/>
                <a:cs typeface="Quattrocento" pitchFamily="34" charset="-120"/>
              </a:rPr>
              <a:t> Department of Information Technology at Egyptian </a:t>
            </a:r>
          </a:p>
          <a:p>
            <a:pPr marL="0" indent="0">
              <a:lnSpc>
                <a:spcPct val="150000"/>
              </a:lnSpc>
              <a:buNone/>
            </a:pPr>
            <a:r>
              <a:rPr lang="en-US" dirty="0">
                <a:solidFill>
                  <a:srgbClr val="F9EEE7"/>
                </a:solidFill>
                <a:latin typeface="Quattrocento" pitchFamily="34" charset="0"/>
                <a:ea typeface="Quattrocento" pitchFamily="34" charset="-122"/>
                <a:cs typeface="Quattrocento" pitchFamily="34" charset="-120"/>
              </a:rPr>
              <a:t>E-Learning University (EELU) .</a:t>
            </a:r>
            <a:endParaRPr lang="en-US"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833199" y="3663851"/>
            <a:ext cx="7214830" cy="901898"/>
          </a:xfrm>
          <a:prstGeom prst="rect">
            <a:avLst/>
          </a:prstGeom>
          <a:noFill/>
          <a:ln/>
        </p:spPr>
        <p:txBody>
          <a:bodyPr wrap="none" rtlCol="0" anchor="t"/>
          <a:lstStyle/>
          <a:p>
            <a:pPr marL="0" indent="0">
              <a:lnSpc>
                <a:spcPts val="7101"/>
              </a:lnSpc>
              <a:buNone/>
            </a:pPr>
            <a:r>
              <a:rPr lang="en-US" sz="6000" dirty="0">
                <a:solidFill>
                  <a:srgbClr val="FFD9BE"/>
                </a:solidFill>
                <a:latin typeface="Quattrocento" pitchFamily="34" charset="0"/>
                <a:ea typeface="Quattrocento" pitchFamily="34" charset="-122"/>
                <a:cs typeface="Quattrocento" pitchFamily="34" charset="-120"/>
              </a:rPr>
              <a:t>Problem Statement</a:t>
            </a:r>
            <a:endParaRPr lang="en-US" sz="6000" dirty="0"/>
          </a:p>
        </p:txBody>
      </p:sp>
      <p:sp>
        <p:nvSpPr>
          <p:cNvPr id="6" name="Text 3"/>
          <p:cNvSpPr/>
          <p:nvPr/>
        </p:nvSpPr>
        <p:spPr>
          <a:xfrm>
            <a:off x="833199" y="5064620"/>
            <a:ext cx="7477601" cy="1666280"/>
          </a:xfrm>
          <a:prstGeom prst="rect">
            <a:avLst/>
          </a:prstGeom>
          <a:noFill/>
          <a:ln/>
        </p:spPr>
        <p:txBody>
          <a:bodyPr wrap="square" rtlCol="0" anchor="t"/>
          <a:lstStyle/>
          <a:p>
            <a:pPr marL="0" indent="0">
              <a:buNone/>
            </a:pPr>
            <a:r>
              <a:rPr lang="en-US" sz="2800" dirty="0">
                <a:solidFill>
                  <a:srgbClr val="F9EEE7"/>
                </a:solidFill>
                <a:latin typeface="Quattrocento" pitchFamily="34" charset="0"/>
                <a:ea typeface="Quattrocento" pitchFamily="34" charset="-122"/>
                <a:cs typeface="Quattrocento" pitchFamily="34" charset="-120"/>
              </a:rPr>
              <a:t>The key challenge is to identify the core problems that interior design clients face.</a:t>
            </a:r>
            <a:endParaRPr lang="en-US" sz="2800" dirty="0"/>
          </a:p>
        </p:txBody>
      </p:sp>
      <p:pic>
        <p:nvPicPr>
          <p:cNvPr id="8" name="Image 0" descr="preencoded.png">
            <a:extLst>
              <a:ext uri="{FF2B5EF4-FFF2-40B4-BE49-F238E27FC236}">
                <a16:creationId xmlns:a16="http://schemas.microsoft.com/office/drawing/2014/main" id="{480EFE51-8389-008A-54ED-04BC2B679A9D}"/>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0" y="0"/>
            <a:ext cx="3944679" cy="8229600"/>
          </a:xfrm>
          <a:prstGeom prst="rect">
            <a:avLst/>
          </a:prstGeom>
        </p:spPr>
      </p:pic>
      <p:sp>
        <p:nvSpPr>
          <p:cNvPr id="5" name="Text 2"/>
          <p:cNvSpPr/>
          <p:nvPr/>
        </p:nvSpPr>
        <p:spPr>
          <a:xfrm>
            <a:off x="4490799" y="1859458"/>
            <a:ext cx="9306401" cy="1306830"/>
          </a:xfrm>
          <a:prstGeom prst="rect">
            <a:avLst/>
          </a:prstGeom>
          <a:noFill/>
          <a:ln/>
        </p:spPr>
        <p:txBody>
          <a:bodyPr wrap="square" rtlCol="0" anchor="t"/>
          <a:lstStyle/>
          <a:p>
            <a:pPr marL="457200" indent="-457200">
              <a:lnSpc>
                <a:spcPts val="5146"/>
              </a:lnSpc>
              <a:buFont typeface="Courier New" panose="02070309020205020404" pitchFamily="49" charset="0"/>
              <a:buChar char="o"/>
            </a:pPr>
            <a:r>
              <a:rPr lang="en-US" sz="3200" dirty="0">
                <a:solidFill>
                  <a:srgbClr val="FFD9BE"/>
                </a:solidFill>
                <a:latin typeface="Quattrocento" pitchFamily="34" charset="0"/>
                <a:ea typeface="Quattrocento" pitchFamily="34" charset="-122"/>
                <a:cs typeface="Quattrocento" pitchFamily="34" charset="-120"/>
              </a:rPr>
              <a:t>Challenges in Traditional Interior Design</a:t>
            </a:r>
            <a:endParaRPr lang="en-US" sz="3200" dirty="0"/>
          </a:p>
        </p:txBody>
      </p:sp>
      <p:sp>
        <p:nvSpPr>
          <p:cNvPr id="6" name="Shape 3"/>
          <p:cNvSpPr/>
          <p:nvPr/>
        </p:nvSpPr>
        <p:spPr>
          <a:xfrm>
            <a:off x="4490799" y="3530560"/>
            <a:ext cx="499943" cy="499943"/>
          </a:xfrm>
          <a:prstGeom prst="roundRect">
            <a:avLst>
              <a:gd name="adj" fmla="val 13333"/>
            </a:avLst>
          </a:prstGeom>
          <a:solidFill>
            <a:srgbClr val="234A49"/>
          </a:solidFill>
          <a:ln/>
        </p:spPr>
      </p:sp>
      <p:sp>
        <p:nvSpPr>
          <p:cNvPr id="7" name="Text 4"/>
          <p:cNvSpPr/>
          <p:nvPr/>
        </p:nvSpPr>
        <p:spPr>
          <a:xfrm>
            <a:off x="4685228" y="3623667"/>
            <a:ext cx="111085"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1</a:t>
            </a:r>
            <a:endParaRPr lang="en-US" sz="2470" dirty="0"/>
          </a:p>
        </p:txBody>
      </p:sp>
      <p:sp>
        <p:nvSpPr>
          <p:cNvPr id="8" name="Text 5"/>
          <p:cNvSpPr/>
          <p:nvPr/>
        </p:nvSpPr>
        <p:spPr>
          <a:xfrm>
            <a:off x="5212913" y="3530560"/>
            <a:ext cx="2614017" cy="326827"/>
          </a:xfrm>
          <a:prstGeom prst="rect">
            <a:avLst/>
          </a:prstGeom>
          <a:noFill/>
          <a:ln/>
        </p:spPr>
        <p:txBody>
          <a:bodyPr wrap="non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High Time and Effort</a:t>
            </a:r>
            <a:endParaRPr lang="en-US" sz="2400" dirty="0"/>
          </a:p>
        </p:txBody>
      </p:sp>
      <p:sp>
        <p:nvSpPr>
          <p:cNvPr id="9" name="Text 6"/>
          <p:cNvSpPr/>
          <p:nvPr/>
        </p:nvSpPr>
        <p:spPr>
          <a:xfrm>
            <a:off x="5212913" y="3990618"/>
            <a:ext cx="3820001" cy="999768"/>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Traditional design processes can be time-consuming, requiring numerous iterations and adjustments.</a:t>
            </a:r>
            <a:endParaRPr lang="en-US" sz="2000" dirty="0"/>
          </a:p>
        </p:txBody>
      </p:sp>
      <p:sp>
        <p:nvSpPr>
          <p:cNvPr id="10" name="Shape 7"/>
          <p:cNvSpPr/>
          <p:nvPr/>
        </p:nvSpPr>
        <p:spPr>
          <a:xfrm>
            <a:off x="9255085" y="3530560"/>
            <a:ext cx="499943" cy="499943"/>
          </a:xfrm>
          <a:prstGeom prst="roundRect">
            <a:avLst>
              <a:gd name="adj" fmla="val 13333"/>
            </a:avLst>
          </a:prstGeom>
          <a:solidFill>
            <a:srgbClr val="234A49"/>
          </a:solidFill>
          <a:ln/>
        </p:spPr>
      </p:sp>
      <p:sp>
        <p:nvSpPr>
          <p:cNvPr id="11" name="Text 8"/>
          <p:cNvSpPr/>
          <p:nvPr/>
        </p:nvSpPr>
        <p:spPr>
          <a:xfrm>
            <a:off x="9420939" y="3623667"/>
            <a:ext cx="168116"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2</a:t>
            </a:r>
            <a:endParaRPr lang="en-US" sz="2470" dirty="0"/>
          </a:p>
        </p:txBody>
      </p:sp>
      <p:sp>
        <p:nvSpPr>
          <p:cNvPr id="12" name="Text 9"/>
          <p:cNvSpPr/>
          <p:nvPr/>
        </p:nvSpPr>
        <p:spPr>
          <a:xfrm>
            <a:off x="9977199" y="3530560"/>
            <a:ext cx="2614017" cy="326827"/>
          </a:xfrm>
          <a:prstGeom prst="rect">
            <a:avLst/>
          </a:prstGeom>
          <a:noFill/>
          <a:ln/>
        </p:spPr>
        <p:txBody>
          <a:bodyPr wrap="non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Costly Mistakes</a:t>
            </a:r>
            <a:endParaRPr lang="en-US" sz="2400" dirty="0"/>
          </a:p>
        </p:txBody>
      </p:sp>
      <p:sp>
        <p:nvSpPr>
          <p:cNvPr id="13" name="Text 10"/>
          <p:cNvSpPr/>
          <p:nvPr/>
        </p:nvSpPr>
        <p:spPr>
          <a:xfrm>
            <a:off x="9977199" y="3990618"/>
            <a:ext cx="3820001" cy="999768"/>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Making design changes after implementation can be expensive and inconvenient for homeowners.</a:t>
            </a:r>
            <a:endParaRPr lang="en-US" sz="2000" dirty="0"/>
          </a:p>
        </p:txBody>
      </p:sp>
      <p:sp>
        <p:nvSpPr>
          <p:cNvPr id="14" name="Shape 11"/>
          <p:cNvSpPr/>
          <p:nvPr/>
        </p:nvSpPr>
        <p:spPr>
          <a:xfrm>
            <a:off x="4490799" y="6050815"/>
            <a:ext cx="499943" cy="499943"/>
          </a:xfrm>
          <a:prstGeom prst="roundRect">
            <a:avLst>
              <a:gd name="adj" fmla="val 13333"/>
            </a:avLst>
          </a:prstGeom>
          <a:solidFill>
            <a:srgbClr val="234A49"/>
          </a:solidFill>
          <a:ln/>
        </p:spPr>
      </p:sp>
      <p:sp>
        <p:nvSpPr>
          <p:cNvPr id="15" name="Text 12"/>
          <p:cNvSpPr/>
          <p:nvPr/>
        </p:nvSpPr>
        <p:spPr>
          <a:xfrm>
            <a:off x="4655463" y="6143921"/>
            <a:ext cx="170617"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3</a:t>
            </a:r>
            <a:endParaRPr lang="en-US" sz="2470" dirty="0"/>
          </a:p>
        </p:txBody>
      </p:sp>
      <p:sp>
        <p:nvSpPr>
          <p:cNvPr id="16" name="Text 13"/>
          <p:cNvSpPr/>
          <p:nvPr/>
        </p:nvSpPr>
        <p:spPr>
          <a:xfrm>
            <a:off x="5212853" y="6043315"/>
            <a:ext cx="2614017" cy="326827"/>
          </a:xfrm>
          <a:prstGeom prst="rect">
            <a:avLst/>
          </a:prstGeom>
          <a:noFill/>
          <a:ln/>
        </p:spPr>
        <p:txBody>
          <a:bodyPr wrap="non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Limited Visualization</a:t>
            </a:r>
            <a:endParaRPr lang="en-US" sz="2400" dirty="0"/>
          </a:p>
        </p:txBody>
      </p:sp>
      <p:sp>
        <p:nvSpPr>
          <p:cNvPr id="17" name="Text 14"/>
          <p:cNvSpPr/>
          <p:nvPr/>
        </p:nvSpPr>
        <p:spPr>
          <a:xfrm>
            <a:off x="5212913" y="6580960"/>
            <a:ext cx="8584287" cy="666512"/>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It's challenging for clients to visualize the final design, leading to misunderstandings and dissatisfaction.</a:t>
            </a:r>
            <a:endParaRPr lang="en-US" sz="2000" dirty="0"/>
          </a:p>
        </p:txBody>
      </p:sp>
      <p:sp>
        <p:nvSpPr>
          <p:cNvPr id="18" name="Text 2">
            <a:extLst>
              <a:ext uri="{FF2B5EF4-FFF2-40B4-BE49-F238E27FC236}">
                <a16:creationId xmlns:a16="http://schemas.microsoft.com/office/drawing/2014/main" id="{8E073C10-B313-A75B-9E82-9BB5C47C4FB7}"/>
              </a:ext>
            </a:extLst>
          </p:cNvPr>
          <p:cNvSpPr/>
          <p:nvPr/>
        </p:nvSpPr>
        <p:spPr>
          <a:xfrm>
            <a:off x="4490799" y="509755"/>
            <a:ext cx="6837283" cy="653415"/>
          </a:xfrm>
          <a:prstGeom prst="rect">
            <a:avLst/>
          </a:prstGeom>
          <a:noFill/>
          <a:ln/>
        </p:spPr>
        <p:txBody>
          <a:bodyPr wrap="none" rtlCol="0" anchor="t"/>
          <a:lstStyle/>
          <a:p>
            <a:pPr marL="0" indent="0">
              <a:lnSpc>
                <a:spcPts val="5146"/>
              </a:lnSpc>
              <a:buNone/>
            </a:pPr>
            <a:r>
              <a:rPr lang="en-US" sz="5400" dirty="0">
                <a:solidFill>
                  <a:srgbClr val="FFD9BE"/>
                </a:solidFill>
                <a:latin typeface="Quattrocento" pitchFamily="34" charset="0"/>
              </a:rPr>
              <a:t>Problem Statement</a:t>
            </a:r>
            <a:endParaRPr lang="en-US" sz="4800" dirty="0"/>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833199" y="4114800"/>
            <a:ext cx="7214830" cy="901898"/>
          </a:xfrm>
          <a:prstGeom prst="rect">
            <a:avLst/>
          </a:prstGeom>
          <a:noFill/>
          <a:ln/>
        </p:spPr>
        <p:txBody>
          <a:bodyPr wrap="none" rtlCol="0" anchor="t"/>
          <a:lstStyle/>
          <a:p>
            <a:pPr marL="0" indent="0">
              <a:lnSpc>
                <a:spcPts val="7101"/>
              </a:lnSpc>
              <a:buNone/>
            </a:pPr>
            <a:r>
              <a:rPr lang="en-US" sz="6600" dirty="0">
                <a:solidFill>
                  <a:srgbClr val="FFD9BE"/>
                </a:solidFill>
                <a:latin typeface="Quattrocento" pitchFamily="34" charset="0"/>
                <a:ea typeface="Quattrocento" pitchFamily="34" charset="-122"/>
                <a:cs typeface="Quattrocento" pitchFamily="34" charset="-120"/>
              </a:rPr>
              <a:t>Problem Solution</a:t>
            </a:r>
            <a:endParaRPr lang="en-US" sz="6600" dirty="0"/>
          </a:p>
        </p:txBody>
      </p:sp>
      <p:pic>
        <p:nvPicPr>
          <p:cNvPr id="4" name="Image 0">
            <a:extLst>
              <a:ext uri="{FF2B5EF4-FFF2-40B4-BE49-F238E27FC236}">
                <a16:creationId xmlns:a16="http://schemas.microsoft.com/office/drawing/2014/main" id="{309FF9E6-8879-A2E8-CE52-A5F9FEA4F308}"/>
              </a:ext>
            </a:extLst>
          </p:cNvPr>
          <p:cNvPicPr>
            <a:picLocks noChangeAspect="1"/>
          </p:cNvPicPr>
          <p:nvPr/>
        </p:nvPicPr>
        <p:blipFill>
          <a:blip r:embed="rId3"/>
          <a:stretch>
            <a:fillRect/>
          </a:stretch>
        </p:blipFill>
        <p:spPr>
          <a:xfrm>
            <a:off x="8644270" y="0"/>
            <a:ext cx="5986130" cy="8229600"/>
          </a:xfrm>
          <a:prstGeom prst="rect">
            <a:avLst/>
          </a:prstGeom>
        </p:spPr>
      </p:pic>
    </p:spTree>
    <p:extLst>
      <p:ext uri="{BB962C8B-B14F-4D97-AF65-F5344CB8AC3E}">
        <p14:creationId xmlns:p14="http://schemas.microsoft.com/office/powerpoint/2010/main" val="1322771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576145" y="886204"/>
            <a:ext cx="5228153" cy="653415"/>
          </a:xfrm>
          <a:prstGeom prst="rect">
            <a:avLst/>
          </a:prstGeom>
          <a:noFill/>
          <a:ln/>
        </p:spPr>
        <p:txBody>
          <a:bodyPr wrap="none" rtlCol="0" anchor="t"/>
          <a:lstStyle/>
          <a:p>
            <a:pPr lvl="8" algn="ctr">
              <a:lnSpc>
                <a:spcPts val="5146"/>
              </a:lnSpc>
            </a:pPr>
            <a:r>
              <a:rPr lang="en-US" sz="6000" dirty="0">
                <a:solidFill>
                  <a:srgbClr val="FFD9BE"/>
                </a:solidFill>
                <a:latin typeface="Quattrocento" pitchFamily="34" charset="0"/>
                <a:ea typeface="Quattrocento" pitchFamily="34" charset="-122"/>
                <a:cs typeface="Quattrocento" pitchFamily="34" charset="-120"/>
              </a:rPr>
              <a:t>Problem Solution</a:t>
            </a:r>
            <a:endParaRPr lang="en-US" sz="6000" dirty="0"/>
          </a:p>
        </p:txBody>
      </p:sp>
      <p:sp>
        <p:nvSpPr>
          <p:cNvPr id="5" name="Text 3"/>
          <p:cNvSpPr/>
          <p:nvPr/>
        </p:nvSpPr>
        <p:spPr>
          <a:xfrm>
            <a:off x="2348389" y="2400337"/>
            <a:ext cx="2227003" cy="653653"/>
          </a:xfrm>
          <a:prstGeom prst="rect">
            <a:avLst/>
          </a:prstGeom>
          <a:noFill/>
          <a:ln/>
        </p:spPr>
        <p:txBody>
          <a:bodyPr wrap="squar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Endless Design Catalog</a:t>
            </a:r>
            <a:endParaRPr lang="en-US" sz="2400" dirty="0"/>
          </a:p>
        </p:txBody>
      </p:sp>
      <p:sp>
        <p:nvSpPr>
          <p:cNvPr id="6" name="Text 4"/>
          <p:cNvSpPr/>
          <p:nvPr/>
        </p:nvSpPr>
        <p:spPr>
          <a:xfrm>
            <a:off x="2348389" y="3785191"/>
            <a:ext cx="2076807" cy="3168502"/>
          </a:xfrm>
          <a:prstGeom prst="rect">
            <a:avLst/>
          </a:prstGeom>
          <a:noFill/>
          <a:ln/>
        </p:spPr>
        <p:txBody>
          <a:bodyPr wrap="square" rtlCol="0" anchor="t"/>
          <a:lstStyle/>
          <a:p>
            <a:pPr marL="0" indent="0">
              <a:lnSpc>
                <a:spcPts val="2624"/>
              </a:lnSpc>
              <a:buNone/>
            </a:pPr>
            <a:r>
              <a:rPr lang="en-US" sz="2000" dirty="0">
                <a:solidFill>
                  <a:srgbClr val="F9EEE7"/>
                </a:solidFill>
                <a:latin typeface="Quattrocento" pitchFamily="34" charset="0"/>
                <a:ea typeface="Quattrocento" pitchFamily="34" charset="-122"/>
                <a:cs typeface="Quattrocento" pitchFamily="34" charset="-120"/>
              </a:rPr>
              <a:t>Access a vast library of design inspirations, including various themes, colors, furniture, and arrangements.</a:t>
            </a:r>
            <a:endParaRPr lang="en-US" sz="2000" dirty="0"/>
          </a:p>
        </p:txBody>
      </p:sp>
      <p:sp>
        <p:nvSpPr>
          <p:cNvPr id="7" name="Text 5"/>
          <p:cNvSpPr/>
          <p:nvPr/>
        </p:nvSpPr>
        <p:spPr>
          <a:xfrm>
            <a:off x="4974787" y="2400336"/>
            <a:ext cx="2076807" cy="653653"/>
          </a:xfrm>
          <a:prstGeom prst="rect">
            <a:avLst/>
          </a:prstGeom>
          <a:noFill/>
          <a:ln/>
        </p:spPr>
        <p:txBody>
          <a:bodyPr wrap="squar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3D Rendering &amp; Virtual Tours</a:t>
            </a:r>
            <a:endParaRPr lang="en-US" sz="2400" dirty="0"/>
          </a:p>
        </p:txBody>
      </p:sp>
      <p:sp>
        <p:nvSpPr>
          <p:cNvPr id="8" name="Text 6"/>
          <p:cNvSpPr/>
          <p:nvPr/>
        </p:nvSpPr>
        <p:spPr>
          <a:xfrm>
            <a:off x="4974788" y="3785191"/>
            <a:ext cx="2076807" cy="3168502"/>
          </a:xfrm>
          <a:prstGeom prst="rect">
            <a:avLst/>
          </a:prstGeom>
          <a:noFill/>
          <a:ln/>
        </p:spPr>
        <p:txBody>
          <a:bodyPr wrap="square" rtlCol="0" anchor="t"/>
          <a:lstStyle/>
          <a:p>
            <a:pPr marL="0" indent="0">
              <a:lnSpc>
                <a:spcPts val="2624"/>
              </a:lnSpc>
              <a:buNone/>
            </a:pPr>
            <a:r>
              <a:rPr lang="en-US" sz="2000" dirty="0">
                <a:solidFill>
                  <a:srgbClr val="F9EEE7"/>
                </a:solidFill>
                <a:latin typeface="Quattrocento" pitchFamily="34" charset="0"/>
                <a:ea typeface="Quattrocento" pitchFamily="34" charset="-122"/>
                <a:cs typeface="Quattrocento" pitchFamily="34" charset="-120"/>
              </a:rPr>
              <a:t>Experience your design concepts in realistic 3D renderings and take virtual tours to envision your space.</a:t>
            </a:r>
            <a:endParaRPr lang="en-US" sz="2000" dirty="0"/>
          </a:p>
        </p:txBody>
      </p:sp>
      <p:sp>
        <p:nvSpPr>
          <p:cNvPr id="9" name="Text 7"/>
          <p:cNvSpPr/>
          <p:nvPr/>
        </p:nvSpPr>
        <p:spPr>
          <a:xfrm>
            <a:off x="7601188" y="2400337"/>
            <a:ext cx="2076807" cy="980480"/>
          </a:xfrm>
          <a:prstGeom prst="rect">
            <a:avLst/>
          </a:prstGeom>
          <a:noFill/>
          <a:ln/>
        </p:spPr>
        <p:txBody>
          <a:bodyPr wrap="squar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Automated Material Selection</a:t>
            </a:r>
            <a:endParaRPr lang="en-US" sz="2400" dirty="0"/>
          </a:p>
        </p:txBody>
      </p:sp>
      <p:sp>
        <p:nvSpPr>
          <p:cNvPr id="10" name="Text 8"/>
          <p:cNvSpPr/>
          <p:nvPr/>
        </p:nvSpPr>
        <p:spPr>
          <a:xfrm>
            <a:off x="7601188" y="3802449"/>
            <a:ext cx="2076807" cy="3151243"/>
          </a:xfrm>
          <a:prstGeom prst="rect">
            <a:avLst/>
          </a:prstGeom>
          <a:noFill/>
          <a:ln/>
        </p:spPr>
        <p:txBody>
          <a:bodyPr wrap="square" rtlCol="0" anchor="t"/>
          <a:lstStyle/>
          <a:p>
            <a:pPr marL="0" indent="0">
              <a:lnSpc>
                <a:spcPts val="2624"/>
              </a:lnSpc>
              <a:buNone/>
            </a:pPr>
            <a:r>
              <a:rPr lang="en-US" dirty="0">
                <a:solidFill>
                  <a:srgbClr val="F9EEE7"/>
                </a:solidFill>
                <a:latin typeface="Quattrocento" pitchFamily="34" charset="0"/>
                <a:ea typeface="Quattrocento" pitchFamily="34" charset="-122"/>
                <a:cs typeface="Quattrocento" pitchFamily="34" charset="-120"/>
              </a:rPr>
              <a:t>Minimize errors and save costs by utilizing precise measurements, accurate budget estimations, and resource planning tools.</a:t>
            </a:r>
            <a:endParaRPr lang="en-US" dirty="0"/>
          </a:p>
        </p:txBody>
      </p:sp>
      <p:sp>
        <p:nvSpPr>
          <p:cNvPr id="11" name="Text 9"/>
          <p:cNvSpPr/>
          <p:nvPr/>
        </p:nvSpPr>
        <p:spPr>
          <a:xfrm>
            <a:off x="10077390" y="2400335"/>
            <a:ext cx="2076807" cy="653653"/>
          </a:xfrm>
          <a:prstGeom prst="rect">
            <a:avLst/>
          </a:prstGeom>
          <a:noFill/>
          <a:ln/>
        </p:spPr>
        <p:txBody>
          <a:bodyPr wrap="squar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Cost &amp; Resource Optimization</a:t>
            </a:r>
            <a:endParaRPr lang="en-US" sz="2400" dirty="0"/>
          </a:p>
        </p:txBody>
      </p:sp>
      <p:sp>
        <p:nvSpPr>
          <p:cNvPr id="12" name="Text 10"/>
          <p:cNvSpPr/>
          <p:nvPr/>
        </p:nvSpPr>
        <p:spPr>
          <a:xfrm>
            <a:off x="10077390" y="3785191"/>
            <a:ext cx="2373336" cy="3168502"/>
          </a:xfrm>
          <a:prstGeom prst="rect">
            <a:avLst/>
          </a:prstGeom>
          <a:noFill/>
          <a:ln/>
        </p:spPr>
        <p:txBody>
          <a:bodyPr wrap="square" rtlCol="0" anchor="t"/>
          <a:lstStyle/>
          <a:p>
            <a:pPr marL="0" indent="0">
              <a:lnSpc>
                <a:spcPts val="2624"/>
              </a:lnSpc>
              <a:buNone/>
            </a:pPr>
            <a:r>
              <a:rPr lang="en-US" sz="2000" dirty="0">
                <a:solidFill>
                  <a:srgbClr val="F9EEE7"/>
                </a:solidFill>
                <a:latin typeface="Quattrocento" pitchFamily="34" charset="0"/>
                <a:ea typeface="Quattrocento" pitchFamily="34" charset="-122"/>
                <a:cs typeface="Quattrocento" pitchFamily="34" charset="-120"/>
              </a:rPr>
              <a:t>Let our AI algorithms suggest suitable materials based on your preferences, budget, and project requirements.</a:t>
            </a:r>
            <a:endParaRPr lang="en-US" sz="2000" dirty="0"/>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7551059" y="3815804"/>
            <a:ext cx="7415927" cy="1002030"/>
          </a:xfrm>
          <a:prstGeom prst="rect">
            <a:avLst/>
          </a:prstGeom>
          <a:noFill/>
          <a:ln/>
        </p:spPr>
        <p:txBody>
          <a:bodyPr wrap="none" rtlCol="0" anchor="t"/>
          <a:lstStyle/>
          <a:p>
            <a:pPr marL="0" indent="0">
              <a:lnSpc>
                <a:spcPts val="7890"/>
              </a:lnSpc>
              <a:buNone/>
            </a:pPr>
            <a:r>
              <a:rPr lang="en-US" sz="7200" dirty="0">
                <a:solidFill>
                  <a:srgbClr val="FFD9BE"/>
                </a:solidFill>
                <a:latin typeface="Quattrocento" pitchFamily="34" charset="0"/>
                <a:ea typeface="Quattrocento" pitchFamily="34" charset="-122"/>
                <a:cs typeface="Quattrocento" pitchFamily="34" charset="-120"/>
              </a:rPr>
              <a:t>Used Tools</a:t>
            </a:r>
            <a:endParaRPr lang="en-US" sz="7200" dirty="0"/>
          </a:p>
        </p:txBody>
      </p:sp>
      <p:sp>
        <p:nvSpPr>
          <p:cNvPr id="8" name="Text 5"/>
          <p:cNvSpPr/>
          <p:nvPr/>
        </p:nvSpPr>
        <p:spPr>
          <a:xfrm>
            <a:off x="6478548" y="5681067"/>
            <a:ext cx="138708" cy="97512"/>
          </a:xfrm>
          <a:prstGeom prst="rect">
            <a:avLst/>
          </a:prstGeom>
          <a:noFill/>
          <a:ln/>
        </p:spPr>
        <p:txBody>
          <a:bodyPr wrap="none" rtlCol="0" anchor="t"/>
          <a:lstStyle/>
          <a:p>
            <a:pPr marL="0" indent="0" algn="ctr">
              <a:lnSpc>
                <a:spcPts val="768"/>
              </a:lnSpc>
              <a:buNone/>
            </a:pPr>
            <a:r>
              <a:rPr lang="en-US" sz="768" dirty="0">
                <a:solidFill>
                  <a:srgbClr val="3C3838"/>
                </a:solidFill>
                <a:latin typeface="Quattrocento" pitchFamily="34" charset="0"/>
                <a:ea typeface="Quattrocento" pitchFamily="34" charset="-122"/>
                <a:cs typeface="Quattrocento" pitchFamily="34" charset="-120"/>
              </a:rPr>
              <a:t>ao</a:t>
            </a:r>
            <a:endParaRPr lang="en-US" sz="768" dirty="0"/>
          </a:p>
        </p:txBody>
      </p:sp>
      <p:pic>
        <p:nvPicPr>
          <p:cNvPr id="10" name="Picture 9" descr="A pen and notebook on a table&#10;&#10;Description automatically generated">
            <a:extLst>
              <a:ext uri="{FF2B5EF4-FFF2-40B4-BE49-F238E27FC236}">
                <a16:creationId xmlns:a16="http://schemas.microsoft.com/office/drawing/2014/main" id="{BD36A1DF-E94D-165E-3087-5E7B3FBF4538}"/>
              </a:ext>
            </a:extLst>
          </p:cNvPr>
          <p:cNvPicPr>
            <a:picLocks noChangeAspect="1"/>
          </p:cNvPicPr>
          <p:nvPr/>
        </p:nvPicPr>
        <p:blipFill>
          <a:blip r:embed="rId3"/>
          <a:stretch>
            <a:fillRect/>
          </a:stretch>
        </p:blipFill>
        <p:spPr>
          <a:xfrm>
            <a:off x="0" y="0"/>
            <a:ext cx="6751674" cy="8229600"/>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10633" y="0"/>
            <a:ext cx="14630400" cy="8229600"/>
          </a:xfrm>
          <a:prstGeom prst="rect">
            <a:avLst/>
          </a:prstGeom>
          <a:solidFill>
            <a:srgbClr val="123332"/>
          </a:solidFill>
          <a:ln/>
        </p:spPr>
      </p:sp>
      <p:sp>
        <p:nvSpPr>
          <p:cNvPr id="4" name="Text 2"/>
          <p:cNvSpPr/>
          <p:nvPr/>
        </p:nvSpPr>
        <p:spPr>
          <a:xfrm>
            <a:off x="4947619" y="706080"/>
            <a:ext cx="4756428" cy="594479"/>
          </a:xfrm>
          <a:prstGeom prst="rect">
            <a:avLst/>
          </a:prstGeom>
          <a:noFill/>
          <a:ln/>
        </p:spPr>
        <p:txBody>
          <a:bodyPr wrap="none" rtlCol="0" anchor="t"/>
          <a:lstStyle/>
          <a:p>
            <a:pPr marL="0" indent="0">
              <a:lnSpc>
                <a:spcPts val="4682"/>
              </a:lnSpc>
              <a:buNone/>
            </a:pPr>
            <a:r>
              <a:rPr lang="en-US" sz="5400" dirty="0">
                <a:solidFill>
                  <a:srgbClr val="FFD9BE"/>
                </a:solidFill>
                <a:latin typeface="Quattrocento" pitchFamily="34" charset="0"/>
                <a:ea typeface="Quattrocento" pitchFamily="34" charset="-122"/>
                <a:cs typeface="Quattrocento" pitchFamily="34" charset="-120"/>
              </a:rPr>
              <a:t>Used Tools</a:t>
            </a:r>
            <a:endParaRPr lang="en-US" sz="5400" dirty="0"/>
          </a:p>
        </p:txBody>
      </p:sp>
      <p:sp>
        <p:nvSpPr>
          <p:cNvPr id="6" name="Text 3"/>
          <p:cNvSpPr/>
          <p:nvPr/>
        </p:nvSpPr>
        <p:spPr>
          <a:xfrm>
            <a:off x="2142778" y="3864470"/>
            <a:ext cx="2228374" cy="297180"/>
          </a:xfrm>
          <a:prstGeom prst="rect">
            <a:avLst/>
          </a:prstGeom>
          <a:noFill/>
          <a:ln/>
        </p:spPr>
        <p:txBody>
          <a:bodyPr wrap="none" rtlCol="0" anchor="t"/>
          <a:lstStyle/>
          <a:p>
            <a:pPr marL="0" indent="0" algn="ctr">
              <a:lnSpc>
                <a:spcPts val="2341"/>
              </a:lnSpc>
              <a:buNone/>
            </a:pPr>
            <a:r>
              <a:rPr lang="en-US" sz="2800" dirty="0">
                <a:solidFill>
                  <a:srgbClr val="FFD9BE"/>
                </a:solidFill>
                <a:latin typeface="Quattrocento" pitchFamily="34" charset="0"/>
                <a:ea typeface="Quattrocento" pitchFamily="34" charset="-122"/>
                <a:cs typeface="Quattrocento" pitchFamily="34" charset="-120"/>
              </a:rPr>
              <a:t>VS Code</a:t>
            </a:r>
            <a:endParaRPr lang="en-US" sz="2800" dirty="0"/>
          </a:p>
        </p:txBody>
      </p:sp>
      <p:sp>
        <p:nvSpPr>
          <p:cNvPr id="9" name="Text 5"/>
          <p:cNvSpPr/>
          <p:nvPr/>
        </p:nvSpPr>
        <p:spPr>
          <a:xfrm>
            <a:off x="2632082" y="7121404"/>
            <a:ext cx="2228374" cy="297180"/>
          </a:xfrm>
          <a:prstGeom prst="rect">
            <a:avLst/>
          </a:prstGeom>
          <a:noFill/>
          <a:ln/>
        </p:spPr>
        <p:txBody>
          <a:bodyPr wrap="none" rtlCol="0" anchor="t"/>
          <a:lstStyle/>
          <a:p>
            <a:pPr marL="0" indent="0" algn="ctr">
              <a:lnSpc>
                <a:spcPts val="2341"/>
              </a:lnSpc>
              <a:buNone/>
            </a:pPr>
            <a:r>
              <a:rPr lang="en-US" sz="2800" dirty="0">
                <a:solidFill>
                  <a:srgbClr val="FFD9BE"/>
                </a:solidFill>
                <a:latin typeface="Quattrocento" pitchFamily="34" charset="0"/>
                <a:ea typeface="Quattrocento" pitchFamily="34" charset="-122"/>
                <a:cs typeface="Quattrocento" pitchFamily="34" charset="-120"/>
              </a:rPr>
              <a:t>Figma</a:t>
            </a:r>
            <a:endParaRPr lang="en-US" sz="2400" dirty="0"/>
          </a:p>
        </p:txBody>
      </p:sp>
      <p:sp>
        <p:nvSpPr>
          <p:cNvPr id="11" name="Text 7"/>
          <p:cNvSpPr/>
          <p:nvPr/>
        </p:nvSpPr>
        <p:spPr>
          <a:xfrm>
            <a:off x="10259248" y="3864470"/>
            <a:ext cx="2228374" cy="297180"/>
          </a:xfrm>
          <a:prstGeom prst="rect">
            <a:avLst/>
          </a:prstGeom>
          <a:noFill/>
          <a:ln/>
        </p:spPr>
        <p:txBody>
          <a:bodyPr wrap="none" rtlCol="0" anchor="t"/>
          <a:lstStyle/>
          <a:p>
            <a:pPr marL="0" indent="0" algn="ctr">
              <a:lnSpc>
                <a:spcPts val="2341"/>
              </a:lnSpc>
              <a:buNone/>
            </a:pPr>
            <a:r>
              <a:rPr lang="en-US" sz="2800" dirty="0">
                <a:solidFill>
                  <a:srgbClr val="FFD9BE"/>
                </a:solidFill>
                <a:latin typeface="Quattrocento" pitchFamily="34" charset="0"/>
                <a:ea typeface="Quattrocento" pitchFamily="34" charset="-122"/>
                <a:cs typeface="Quattrocento" pitchFamily="34" charset="-120"/>
              </a:rPr>
              <a:t>Colab</a:t>
            </a:r>
            <a:endParaRPr lang="en-US" sz="2800" dirty="0"/>
          </a:p>
        </p:txBody>
      </p:sp>
      <p:sp>
        <p:nvSpPr>
          <p:cNvPr id="14" name="Text 9"/>
          <p:cNvSpPr/>
          <p:nvPr/>
        </p:nvSpPr>
        <p:spPr>
          <a:xfrm>
            <a:off x="10324651" y="7269994"/>
            <a:ext cx="2228374" cy="297180"/>
          </a:xfrm>
          <a:prstGeom prst="rect">
            <a:avLst/>
          </a:prstGeom>
          <a:noFill/>
          <a:ln/>
        </p:spPr>
        <p:txBody>
          <a:bodyPr wrap="none" rtlCol="0" anchor="t"/>
          <a:lstStyle/>
          <a:p>
            <a:pPr marL="0" indent="0" algn="ctr">
              <a:lnSpc>
                <a:spcPts val="2341"/>
              </a:lnSpc>
              <a:buNone/>
            </a:pPr>
            <a:r>
              <a:rPr lang="en-US" sz="2800" dirty="0">
                <a:solidFill>
                  <a:srgbClr val="FFD9BE"/>
                </a:solidFill>
                <a:latin typeface="Quattrocento" pitchFamily="34" charset="0"/>
                <a:ea typeface="Quattrocento" pitchFamily="34" charset="-122"/>
                <a:cs typeface="Quattrocento" pitchFamily="34" charset="-120"/>
              </a:rPr>
              <a:t>Vite</a:t>
            </a:r>
            <a:endParaRPr lang="en-US" sz="2800" dirty="0"/>
          </a:p>
        </p:txBody>
      </p:sp>
      <p:pic>
        <p:nvPicPr>
          <p:cNvPr id="17" name="Picture 16">
            <a:extLst>
              <a:ext uri="{FF2B5EF4-FFF2-40B4-BE49-F238E27FC236}">
                <a16:creationId xmlns:a16="http://schemas.microsoft.com/office/drawing/2014/main" id="{D9FFB9E5-AFF9-BCA0-E3BB-752769322375}"/>
              </a:ext>
            </a:extLst>
          </p:cNvPr>
          <p:cNvPicPr>
            <a:picLocks noChangeAspect="1"/>
          </p:cNvPicPr>
          <p:nvPr/>
        </p:nvPicPr>
        <p:blipFill>
          <a:blip r:embed="rId3"/>
          <a:stretch>
            <a:fillRect/>
          </a:stretch>
        </p:blipFill>
        <p:spPr>
          <a:xfrm>
            <a:off x="1934778" y="1768544"/>
            <a:ext cx="2562153" cy="1832420"/>
          </a:xfrm>
          <a:prstGeom prst="rect">
            <a:avLst/>
          </a:prstGeom>
        </p:spPr>
      </p:pic>
      <p:pic>
        <p:nvPicPr>
          <p:cNvPr id="18" name="Picture 17">
            <a:extLst>
              <a:ext uri="{FF2B5EF4-FFF2-40B4-BE49-F238E27FC236}">
                <a16:creationId xmlns:a16="http://schemas.microsoft.com/office/drawing/2014/main" id="{B3609DF0-8462-7C0A-4A81-D6F47CDB287A}"/>
              </a:ext>
            </a:extLst>
          </p:cNvPr>
          <p:cNvPicPr>
            <a:picLocks noChangeAspect="1"/>
          </p:cNvPicPr>
          <p:nvPr/>
        </p:nvPicPr>
        <p:blipFill>
          <a:blip r:embed="rId4"/>
          <a:stretch>
            <a:fillRect/>
          </a:stretch>
        </p:blipFill>
        <p:spPr>
          <a:xfrm>
            <a:off x="1938397" y="5437573"/>
            <a:ext cx="3334338" cy="1832421"/>
          </a:xfrm>
          <a:prstGeom prst="rect">
            <a:avLst/>
          </a:prstGeom>
        </p:spPr>
      </p:pic>
      <p:pic>
        <p:nvPicPr>
          <p:cNvPr id="20" name="Picture 19" descr="A logo with orange circles&#10;&#10;Description automatically generated with medium confidence">
            <a:extLst>
              <a:ext uri="{FF2B5EF4-FFF2-40B4-BE49-F238E27FC236}">
                <a16:creationId xmlns:a16="http://schemas.microsoft.com/office/drawing/2014/main" id="{4CB7E688-04B8-44D8-0C25-B80F65D23511}"/>
              </a:ext>
            </a:extLst>
          </p:cNvPr>
          <p:cNvPicPr>
            <a:picLocks noChangeAspect="1"/>
          </p:cNvPicPr>
          <p:nvPr/>
        </p:nvPicPr>
        <p:blipFill>
          <a:blip r:embed="rId5"/>
          <a:stretch>
            <a:fillRect/>
          </a:stretch>
        </p:blipFill>
        <p:spPr>
          <a:xfrm>
            <a:off x="9429168" y="1589537"/>
            <a:ext cx="3888534" cy="2134148"/>
          </a:xfrm>
          <a:prstGeom prst="rect">
            <a:avLst/>
          </a:prstGeom>
        </p:spPr>
      </p:pic>
      <p:pic>
        <p:nvPicPr>
          <p:cNvPr id="5" name="Picture 6">
            <a:extLst>
              <a:ext uri="{FF2B5EF4-FFF2-40B4-BE49-F238E27FC236}">
                <a16:creationId xmlns:a16="http://schemas.microsoft.com/office/drawing/2014/main" id="{6589C732-E7C5-2D15-98DC-0F71CD57D8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4651" y="4766231"/>
            <a:ext cx="2097567" cy="20674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logo on a black background&#10;&#10;Description automatically generated">
            <a:extLst>
              <a:ext uri="{FF2B5EF4-FFF2-40B4-BE49-F238E27FC236}">
                <a16:creationId xmlns:a16="http://schemas.microsoft.com/office/drawing/2014/main" id="{E9FEAA73-E838-2AD5-7372-D4A997BD1A91}"/>
              </a:ext>
            </a:extLst>
          </p:cNvPr>
          <p:cNvPicPr>
            <a:picLocks noChangeAspect="1"/>
          </p:cNvPicPr>
          <p:nvPr/>
        </p:nvPicPr>
        <p:blipFill>
          <a:blip r:embed="rId7"/>
          <a:stretch>
            <a:fillRect/>
          </a:stretch>
        </p:blipFill>
        <p:spPr>
          <a:xfrm>
            <a:off x="5422973" y="3397323"/>
            <a:ext cx="3893306" cy="2217185"/>
          </a:xfrm>
          <a:prstGeom prst="rect">
            <a:avLst/>
          </a:prstGeom>
        </p:spPr>
      </p:pic>
      <p:sp>
        <p:nvSpPr>
          <p:cNvPr id="27" name="Text 5">
            <a:extLst>
              <a:ext uri="{FF2B5EF4-FFF2-40B4-BE49-F238E27FC236}">
                <a16:creationId xmlns:a16="http://schemas.microsoft.com/office/drawing/2014/main" id="{8FB8B290-FFB9-5070-232F-797392528EF2}"/>
              </a:ext>
            </a:extLst>
          </p:cNvPr>
          <p:cNvSpPr/>
          <p:nvPr/>
        </p:nvSpPr>
        <p:spPr>
          <a:xfrm>
            <a:off x="6211646" y="5839948"/>
            <a:ext cx="2228374" cy="297180"/>
          </a:xfrm>
          <a:prstGeom prst="rect">
            <a:avLst/>
          </a:prstGeom>
          <a:noFill/>
          <a:ln/>
        </p:spPr>
        <p:txBody>
          <a:bodyPr wrap="none" rtlCol="0" anchor="t"/>
          <a:lstStyle/>
          <a:p>
            <a:pPr marL="0" indent="0" algn="ctr">
              <a:lnSpc>
                <a:spcPts val="2341"/>
              </a:lnSpc>
              <a:buNone/>
            </a:pPr>
            <a:r>
              <a:rPr lang="en-US" sz="2800" dirty="0" err="1">
                <a:solidFill>
                  <a:srgbClr val="FFD9BE"/>
                </a:solidFill>
                <a:latin typeface="Quattrocento" pitchFamily="34" charset="0"/>
                <a:ea typeface="Quattrocento" pitchFamily="34" charset="-122"/>
                <a:cs typeface="Quattrocento" pitchFamily="34" charset="-120"/>
              </a:rPr>
              <a:t>Xampp</a:t>
            </a:r>
            <a:endParaRPr lang="en-US" sz="2400" dirty="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8474148" y="0"/>
            <a:ext cx="6156251" cy="8229600"/>
          </a:xfrm>
          <a:prstGeom prst="rect">
            <a:avLst/>
          </a:prstGeom>
        </p:spPr>
      </p:pic>
      <p:sp>
        <p:nvSpPr>
          <p:cNvPr id="5" name="Text 2"/>
          <p:cNvSpPr/>
          <p:nvPr/>
        </p:nvSpPr>
        <p:spPr>
          <a:xfrm>
            <a:off x="1043524" y="4112042"/>
            <a:ext cx="5228153" cy="653415"/>
          </a:xfrm>
          <a:prstGeom prst="rect">
            <a:avLst/>
          </a:prstGeom>
          <a:noFill/>
          <a:ln/>
        </p:spPr>
        <p:txBody>
          <a:bodyPr wrap="none" rtlCol="0" anchor="t"/>
          <a:lstStyle/>
          <a:p>
            <a:pPr marL="0" indent="0">
              <a:lnSpc>
                <a:spcPts val="5146"/>
              </a:lnSpc>
              <a:buNone/>
            </a:pPr>
            <a:r>
              <a:rPr lang="en-US" sz="6000" dirty="0">
                <a:solidFill>
                  <a:srgbClr val="FFD9BE"/>
                </a:solidFill>
                <a:latin typeface="Quattrocento" pitchFamily="34" charset="0"/>
                <a:ea typeface="Quattrocento" pitchFamily="34" charset="-122"/>
                <a:cs typeface="Quattrocento" pitchFamily="34" charset="-120"/>
              </a:rPr>
              <a:t>Requirements</a:t>
            </a:r>
            <a:endParaRPr lang="en-US" sz="6000" dirty="0"/>
          </a:p>
        </p:txBody>
      </p:sp>
      <p:sp>
        <p:nvSpPr>
          <p:cNvPr id="11" name="Text 8"/>
          <p:cNvSpPr/>
          <p:nvPr/>
        </p:nvSpPr>
        <p:spPr>
          <a:xfrm>
            <a:off x="833199" y="6351270"/>
            <a:ext cx="7477601" cy="666512"/>
          </a:xfrm>
          <a:prstGeom prst="rect">
            <a:avLst/>
          </a:prstGeom>
          <a:noFill/>
          <a:ln/>
        </p:spPr>
        <p:txBody>
          <a:bodyPr wrap="square" rtlCol="0" anchor="t"/>
          <a:lstStyle/>
          <a:p>
            <a:pPr marL="0" indent="0">
              <a:lnSpc>
                <a:spcPts val="2624"/>
              </a:lnSpc>
              <a:buNone/>
            </a:pPr>
            <a:endParaRPr lang="en-US" sz="1750"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4490799" y="1634014"/>
            <a:ext cx="5969437"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Functional Requirements</a:t>
            </a:r>
            <a:endParaRPr lang="en-US" sz="4117" dirty="0"/>
          </a:p>
        </p:txBody>
      </p:sp>
      <p:sp>
        <p:nvSpPr>
          <p:cNvPr id="6" name="Shape 3"/>
          <p:cNvSpPr/>
          <p:nvPr/>
        </p:nvSpPr>
        <p:spPr>
          <a:xfrm>
            <a:off x="4490799" y="2870597"/>
            <a:ext cx="499943" cy="499943"/>
          </a:xfrm>
          <a:prstGeom prst="roundRect">
            <a:avLst>
              <a:gd name="adj" fmla="val 13333"/>
            </a:avLst>
          </a:prstGeom>
          <a:solidFill>
            <a:srgbClr val="234A49"/>
          </a:solidFill>
          <a:ln/>
        </p:spPr>
      </p:sp>
      <p:sp>
        <p:nvSpPr>
          <p:cNvPr id="7" name="Text 4"/>
          <p:cNvSpPr/>
          <p:nvPr/>
        </p:nvSpPr>
        <p:spPr>
          <a:xfrm>
            <a:off x="4685228" y="2963704"/>
            <a:ext cx="111085"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1</a:t>
            </a:r>
            <a:endParaRPr lang="en-US" sz="2470" dirty="0"/>
          </a:p>
        </p:txBody>
      </p:sp>
      <p:sp>
        <p:nvSpPr>
          <p:cNvPr id="8" name="Text 5"/>
          <p:cNvSpPr/>
          <p:nvPr/>
        </p:nvSpPr>
        <p:spPr>
          <a:xfrm>
            <a:off x="5212913" y="2870597"/>
            <a:ext cx="2614017" cy="326827"/>
          </a:xfrm>
          <a:prstGeom prst="rect">
            <a:avLst/>
          </a:prstGeom>
          <a:noFill/>
          <a:ln/>
        </p:spPr>
        <p:txBody>
          <a:bodyPr wrap="none" rtlCol="0" anchor="t"/>
          <a:lstStyle/>
          <a:p>
            <a:pPr marL="0" indent="0">
              <a:lnSpc>
                <a:spcPts val="2573"/>
              </a:lnSpc>
              <a:buNone/>
            </a:pPr>
            <a:r>
              <a:rPr lang="en-US" sz="2800" dirty="0">
                <a:solidFill>
                  <a:srgbClr val="FFD9BE"/>
                </a:solidFill>
                <a:latin typeface="Quattrocento" pitchFamily="34" charset="0"/>
                <a:ea typeface="Quattrocento" pitchFamily="34" charset="-122"/>
                <a:cs typeface="Quattrocento" pitchFamily="34" charset="-120"/>
              </a:rPr>
              <a:t>Design with AI</a:t>
            </a:r>
            <a:endParaRPr lang="en-US" sz="2800" dirty="0"/>
          </a:p>
        </p:txBody>
      </p:sp>
      <p:sp>
        <p:nvSpPr>
          <p:cNvPr id="9" name="Text 6"/>
          <p:cNvSpPr/>
          <p:nvPr/>
        </p:nvSpPr>
        <p:spPr>
          <a:xfrm>
            <a:off x="5212913" y="3330654"/>
            <a:ext cx="3820001" cy="1666280"/>
          </a:xfrm>
          <a:prstGeom prst="rect">
            <a:avLst/>
          </a:prstGeom>
          <a:noFill/>
          <a:ln/>
        </p:spPr>
        <p:txBody>
          <a:bodyPr wrap="square" rtlCol="0" anchor="t"/>
          <a:lstStyle/>
          <a:p>
            <a:pPr marL="0" indent="0">
              <a:lnSpc>
                <a:spcPts val="2624"/>
              </a:lnSpc>
              <a:buNone/>
            </a:pPr>
            <a:r>
              <a:rPr lang="en-US" sz="2000" dirty="0">
                <a:solidFill>
                  <a:srgbClr val="F9EEE7"/>
                </a:solidFill>
                <a:latin typeface="Quattrocento" pitchFamily="34" charset="0"/>
                <a:ea typeface="Quattrocento" pitchFamily="34" charset="-122"/>
                <a:cs typeface="Quattrocento" pitchFamily="34" charset="-120"/>
              </a:rPr>
              <a:t>You can photograph your empty room, and by specifying the type of room and style, and through AI, we will give you design suggestions that suit your room.</a:t>
            </a:r>
            <a:endParaRPr lang="en-US" sz="2000" dirty="0"/>
          </a:p>
        </p:txBody>
      </p:sp>
      <p:sp>
        <p:nvSpPr>
          <p:cNvPr id="10" name="Shape 7"/>
          <p:cNvSpPr/>
          <p:nvPr/>
        </p:nvSpPr>
        <p:spPr>
          <a:xfrm>
            <a:off x="9255085" y="2870597"/>
            <a:ext cx="499943" cy="499943"/>
          </a:xfrm>
          <a:prstGeom prst="roundRect">
            <a:avLst>
              <a:gd name="adj" fmla="val 13333"/>
            </a:avLst>
          </a:prstGeom>
          <a:solidFill>
            <a:srgbClr val="234A49"/>
          </a:solidFill>
          <a:ln/>
        </p:spPr>
      </p:sp>
      <p:sp>
        <p:nvSpPr>
          <p:cNvPr id="11" name="Text 8"/>
          <p:cNvSpPr/>
          <p:nvPr/>
        </p:nvSpPr>
        <p:spPr>
          <a:xfrm>
            <a:off x="9420939" y="2963704"/>
            <a:ext cx="168116"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2</a:t>
            </a:r>
            <a:endParaRPr lang="en-US" sz="2470" dirty="0"/>
          </a:p>
        </p:txBody>
      </p:sp>
      <p:sp>
        <p:nvSpPr>
          <p:cNvPr id="12" name="Text 9"/>
          <p:cNvSpPr/>
          <p:nvPr/>
        </p:nvSpPr>
        <p:spPr>
          <a:xfrm>
            <a:off x="9977199" y="2870597"/>
            <a:ext cx="2614017" cy="326827"/>
          </a:xfrm>
          <a:prstGeom prst="rect">
            <a:avLst/>
          </a:prstGeom>
          <a:noFill/>
          <a:ln/>
        </p:spPr>
        <p:txBody>
          <a:bodyPr wrap="none" rtlCol="0" anchor="t"/>
          <a:lstStyle/>
          <a:p>
            <a:pPr marL="0" indent="0">
              <a:lnSpc>
                <a:spcPts val="2573"/>
              </a:lnSpc>
              <a:buNone/>
            </a:pPr>
            <a:r>
              <a:rPr lang="en-US" sz="2800" dirty="0">
                <a:solidFill>
                  <a:srgbClr val="FFD9BE"/>
                </a:solidFill>
                <a:latin typeface="Quattrocento" pitchFamily="34" charset="0"/>
                <a:ea typeface="Quattrocento" pitchFamily="34" charset="-122"/>
                <a:cs typeface="Quattrocento" pitchFamily="34" charset="-120"/>
              </a:rPr>
              <a:t>Design by 3D Feature</a:t>
            </a:r>
            <a:endParaRPr lang="en-US" sz="2800" dirty="0"/>
          </a:p>
        </p:txBody>
      </p:sp>
      <p:sp>
        <p:nvSpPr>
          <p:cNvPr id="13" name="Text 10"/>
          <p:cNvSpPr/>
          <p:nvPr/>
        </p:nvSpPr>
        <p:spPr>
          <a:xfrm>
            <a:off x="9977199" y="3330654"/>
            <a:ext cx="3820001" cy="1666280"/>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You can give us the height and width of your room, and through 3D Feature, we can give you the necessary items to create any room and place it in a way that suits your design.</a:t>
            </a:r>
            <a:endParaRPr lang="en-US" sz="2000" dirty="0"/>
          </a:p>
        </p:txBody>
      </p:sp>
      <p:sp>
        <p:nvSpPr>
          <p:cNvPr id="14" name="Shape 11"/>
          <p:cNvSpPr/>
          <p:nvPr/>
        </p:nvSpPr>
        <p:spPr>
          <a:xfrm>
            <a:off x="4490799" y="6012358"/>
            <a:ext cx="499943" cy="499943"/>
          </a:xfrm>
          <a:prstGeom prst="roundRect">
            <a:avLst>
              <a:gd name="adj" fmla="val 13333"/>
            </a:avLst>
          </a:prstGeom>
          <a:solidFill>
            <a:srgbClr val="234A49"/>
          </a:solidFill>
          <a:ln/>
        </p:spPr>
      </p:sp>
      <p:sp>
        <p:nvSpPr>
          <p:cNvPr id="15" name="Text 12"/>
          <p:cNvSpPr/>
          <p:nvPr/>
        </p:nvSpPr>
        <p:spPr>
          <a:xfrm>
            <a:off x="4655463" y="6105464"/>
            <a:ext cx="170617"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3</a:t>
            </a:r>
            <a:endParaRPr lang="en-US" sz="2470" dirty="0"/>
          </a:p>
        </p:txBody>
      </p:sp>
      <p:sp>
        <p:nvSpPr>
          <p:cNvPr id="16" name="Text 13"/>
          <p:cNvSpPr/>
          <p:nvPr/>
        </p:nvSpPr>
        <p:spPr>
          <a:xfrm>
            <a:off x="5212853" y="6025366"/>
            <a:ext cx="2614017" cy="326827"/>
          </a:xfrm>
          <a:prstGeom prst="rect">
            <a:avLst/>
          </a:prstGeom>
          <a:noFill/>
          <a:ln/>
        </p:spPr>
        <p:txBody>
          <a:bodyPr wrap="none" rtlCol="0" anchor="t"/>
          <a:lstStyle/>
          <a:p>
            <a:pPr marL="0" indent="0">
              <a:lnSpc>
                <a:spcPts val="2573"/>
              </a:lnSpc>
              <a:buNone/>
            </a:pPr>
            <a:r>
              <a:rPr lang="en-US" sz="2800" dirty="0">
                <a:solidFill>
                  <a:srgbClr val="FFD9BE"/>
                </a:solidFill>
                <a:latin typeface="Quattrocento" pitchFamily="34" charset="0"/>
                <a:ea typeface="Quattrocento" pitchFamily="34" charset="-122"/>
                <a:cs typeface="Quattrocento" pitchFamily="34" charset="-120"/>
              </a:rPr>
              <a:t>Inspiration Templates</a:t>
            </a:r>
            <a:endParaRPr lang="en-US" sz="2800" dirty="0"/>
          </a:p>
        </p:txBody>
      </p:sp>
      <p:sp>
        <p:nvSpPr>
          <p:cNvPr id="17" name="Text 14"/>
          <p:cNvSpPr/>
          <p:nvPr/>
        </p:nvSpPr>
        <p:spPr>
          <a:xfrm>
            <a:off x="5212853" y="6545450"/>
            <a:ext cx="8584287" cy="666512"/>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Our site provides inspirational templates that suit many designs and through which you can get inspiration for a design that you like.</a:t>
            </a:r>
            <a:endParaRPr lang="en-US" sz="2000" dirty="0"/>
          </a:p>
        </p:txBody>
      </p:sp>
      <p:pic>
        <p:nvPicPr>
          <p:cNvPr id="18" name="Picture 17">
            <a:extLst>
              <a:ext uri="{FF2B5EF4-FFF2-40B4-BE49-F238E27FC236}">
                <a16:creationId xmlns:a16="http://schemas.microsoft.com/office/drawing/2014/main" id="{C12212A4-050E-2AB9-039E-0B491C0C3247}"/>
              </a:ext>
            </a:extLst>
          </p:cNvPr>
          <p:cNvPicPr>
            <a:picLocks noChangeAspect="1"/>
          </p:cNvPicPr>
          <p:nvPr/>
        </p:nvPicPr>
        <p:blipFill>
          <a:blip r:embed="rId3"/>
          <a:stretch>
            <a:fillRect/>
          </a:stretch>
        </p:blipFill>
        <p:spPr>
          <a:xfrm>
            <a:off x="-32070" y="0"/>
            <a:ext cx="4142508" cy="822960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833199" y="1606153"/>
            <a:ext cx="7111722" cy="653415"/>
          </a:xfrm>
          <a:prstGeom prst="rect">
            <a:avLst/>
          </a:prstGeom>
          <a:noFill/>
          <a:ln/>
        </p:spPr>
        <p:txBody>
          <a:bodyPr wrap="none" rtlCol="0" anchor="t"/>
          <a:lstStyle/>
          <a:p>
            <a:pPr marL="0" indent="0">
              <a:lnSpc>
                <a:spcPts val="5146"/>
              </a:lnSpc>
              <a:buNone/>
            </a:pPr>
            <a:r>
              <a:rPr lang="en-US" sz="4800" dirty="0">
                <a:solidFill>
                  <a:srgbClr val="FFD9BE"/>
                </a:solidFill>
                <a:latin typeface="Quattrocento" pitchFamily="34" charset="0"/>
                <a:ea typeface="Quattrocento" pitchFamily="34" charset="-122"/>
                <a:cs typeface="Quattrocento" pitchFamily="34" charset="-120"/>
              </a:rPr>
              <a:t>Non-functional Requirements</a:t>
            </a:r>
            <a:endParaRPr lang="en-US" sz="4800" dirty="0"/>
          </a:p>
        </p:txBody>
      </p:sp>
      <p:sp>
        <p:nvSpPr>
          <p:cNvPr id="6" name="Shape 3"/>
          <p:cNvSpPr/>
          <p:nvPr/>
        </p:nvSpPr>
        <p:spPr>
          <a:xfrm>
            <a:off x="833199" y="2592824"/>
            <a:ext cx="4542115" cy="2570678"/>
          </a:xfrm>
          <a:prstGeom prst="roundRect">
            <a:avLst>
              <a:gd name="adj" fmla="val 2593"/>
            </a:avLst>
          </a:prstGeom>
          <a:solidFill>
            <a:srgbClr val="234A49"/>
          </a:solidFill>
          <a:ln/>
        </p:spPr>
      </p:sp>
      <p:sp>
        <p:nvSpPr>
          <p:cNvPr id="7" name="Text 4"/>
          <p:cNvSpPr/>
          <p:nvPr/>
        </p:nvSpPr>
        <p:spPr>
          <a:xfrm>
            <a:off x="1055370" y="2825852"/>
            <a:ext cx="2614017" cy="326827"/>
          </a:xfrm>
          <a:prstGeom prst="rect">
            <a:avLst/>
          </a:prstGeom>
          <a:noFill/>
          <a:ln/>
        </p:spPr>
        <p:txBody>
          <a:bodyPr wrap="none" rtlCol="0" anchor="t"/>
          <a:lstStyle/>
          <a:p>
            <a:pPr marL="0" indent="0">
              <a:lnSpc>
                <a:spcPts val="2573"/>
              </a:lnSpc>
              <a:buNone/>
            </a:pPr>
            <a:r>
              <a:rPr lang="en-US" sz="2800" dirty="0">
                <a:solidFill>
                  <a:srgbClr val="FFD9BE"/>
                </a:solidFill>
                <a:latin typeface="Quattrocento" pitchFamily="34" charset="0"/>
                <a:ea typeface="Quattrocento" pitchFamily="34" charset="-122"/>
                <a:cs typeface="Quattrocento" pitchFamily="34" charset="-120"/>
              </a:rPr>
              <a:t>User-Friendly Interface</a:t>
            </a:r>
            <a:endParaRPr lang="en-US" sz="2800" dirty="0"/>
          </a:p>
        </p:txBody>
      </p:sp>
      <p:sp>
        <p:nvSpPr>
          <p:cNvPr id="8" name="Text 5"/>
          <p:cNvSpPr/>
          <p:nvPr/>
        </p:nvSpPr>
        <p:spPr>
          <a:xfrm>
            <a:off x="833199" y="3285909"/>
            <a:ext cx="4097774" cy="1666280"/>
          </a:xfrm>
          <a:prstGeom prst="rect">
            <a:avLst/>
          </a:prstGeom>
          <a:noFill/>
          <a:ln/>
        </p:spPr>
        <p:txBody>
          <a:bodyPr wrap="none" rtlCol="0" anchor="t"/>
          <a:lstStyle/>
          <a:p>
            <a:pPr marL="285750" indent="-285750">
              <a:lnSpc>
                <a:spcPct val="150000"/>
              </a:lnSpc>
              <a:buFont typeface="Arial" panose="020B0604020202020204" pitchFamily="34" charset="0"/>
              <a:buChar char="•"/>
            </a:pPr>
            <a:r>
              <a:rPr lang="en-US" dirty="0">
                <a:solidFill>
                  <a:srgbClr val="F9EEE7"/>
                </a:solidFill>
                <a:latin typeface="Quattrocento" pitchFamily="34" charset="0"/>
                <a:ea typeface="Quattrocento" pitchFamily="34" charset="-122"/>
                <a:cs typeface="Quattrocento" pitchFamily="34" charset="-120"/>
              </a:rPr>
              <a:t>The system shall provide a user-friendly</a:t>
            </a:r>
          </a:p>
          <a:p>
            <a:pPr>
              <a:lnSpc>
                <a:spcPct val="150000"/>
              </a:lnSpc>
            </a:pPr>
            <a:r>
              <a:rPr lang="en-US" dirty="0">
                <a:solidFill>
                  <a:srgbClr val="F9EEE7"/>
                </a:solidFill>
                <a:latin typeface="Quattrocento" pitchFamily="34" charset="0"/>
                <a:ea typeface="Quattrocento" pitchFamily="34" charset="-122"/>
                <a:cs typeface="Quattrocento" pitchFamily="34" charset="-120"/>
              </a:rPr>
              <a:t>      interface that is intuitive and </a:t>
            </a:r>
          </a:p>
          <a:p>
            <a:pPr>
              <a:lnSpc>
                <a:spcPct val="150000"/>
              </a:lnSpc>
            </a:pPr>
            <a:r>
              <a:rPr lang="en-US" dirty="0">
                <a:solidFill>
                  <a:srgbClr val="F9EEE7"/>
                </a:solidFill>
                <a:latin typeface="Quattrocento" pitchFamily="34" charset="0"/>
                <a:ea typeface="Quattrocento" pitchFamily="34" charset="-122"/>
                <a:cs typeface="Quattrocento" pitchFamily="34" charset="-120"/>
              </a:rPr>
              <a:t>      easy to navigate.</a:t>
            </a:r>
            <a:endParaRPr lang="en-US" dirty="0"/>
          </a:p>
        </p:txBody>
      </p:sp>
      <p:sp>
        <p:nvSpPr>
          <p:cNvPr id="9" name="Shape 6"/>
          <p:cNvSpPr/>
          <p:nvPr/>
        </p:nvSpPr>
        <p:spPr>
          <a:xfrm>
            <a:off x="5597485" y="2592824"/>
            <a:ext cx="4542115" cy="2570678"/>
          </a:xfrm>
          <a:prstGeom prst="roundRect">
            <a:avLst>
              <a:gd name="adj" fmla="val 2593"/>
            </a:avLst>
          </a:prstGeom>
          <a:solidFill>
            <a:srgbClr val="234A49"/>
          </a:solidFill>
          <a:ln/>
        </p:spPr>
      </p:sp>
      <p:sp>
        <p:nvSpPr>
          <p:cNvPr id="10" name="Text 7"/>
          <p:cNvSpPr/>
          <p:nvPr/>
        </p:nvSpPr>
        <p:spPr>
          <a:xfrm>
            <a:off x="5819656" y="2778382"/>
            <a:ext cx="2614017" cy="326827"/>
          </a:xfrm>
          <a:prstGeom prst="rect">
            <a:avLst/>
          </a:prstGeom>
          <a:noFill/>
          <a:ln/>
        </p:spPr>
        <p:txBody>
          <a:bodyPr wrap="none" rtlCol="0" anchor="t"/>
          <a:lstStyle/>
          <a:p>
            <a:pPr marL="0" indent="0">
              <a:lnSpc>
                <a:spcPts val="2573"/>
              </a:lnSpc>
              <a:buNone/>
            </a:pPr>
            <a:r>
              <a:rPr lang="en-US" sz="2800" dirty="0">
                <a:solidFill>
                  <a:srgbClr val="FFD9BE"/>
                </a:solidFill>
                <a:latin typeface="Quattrocento" pitchFamily="34" charset="0"/>
                <a:ea typeface="Quattrocento" pitchFamily="34" charset="-122"/>
                <a:cs typeface="Quattrocento" pitchFamily="34" charset="-120"/>
              </a:rPr>
              <a:t>Operational</a:t>
            </a:r>
            <a:endParaRPr lang="en-US" sz="2800" dirty="0"/>
          </a:p>
        </p:txBody>
      </p:sp>
      <p:sp>
        <p:nvSpPr>
          <p:cNvPr id="12" name="Shape 9"/>
          <p:cNvSpPr/>
          <p:nvPr/>
        </p:nvSpPr>
        <p:spPr>
          <a:xfrm>
            <a:off x="833199" y="5385673"/>
            <a:ext cx="9306401" cy="2462927"/>
          </a:xfrm>
          <a:prstGeom prst="roundRect">
            <a:avLst>
              <a:gd name="adj" fmla="val 5386"/>
            </a:avLst>
          </a:prstGeom>
          <a:solidFill>
            <a:srgbClr val="234A49"/>
          </a:solidFill>
          <a:ln/>
        </p:spPr>
      </p:sp>
      <p:sp>
        <p:nvSpPr>
          <p:cNvPr id="13" name="Text 10"/>
          <p:cNvSpPr/>
          <p:nvPr/>
        </p:nvSpPr>
        <p:spPr>
          <a:xfrm>
            <a:off x="1055370" y="5607844"/>
            <a:ext cx="2739747" cy="326827"/>
          </a:xfrm>
          <a:prstGeom prst="rect">
            <a:avLst/>
          </a:prstGeom>
          <a:noFill/>
          <a:ln/>
        </p:spPr>
        <p:txBody>
          <a:bodyPr wrap="none" rtlCol="0" anchor="t"/>
          <a:lstStyle/>
          <a:p>
            <a:pPr marL="0" indent="0">
              <a:lnSpc>
                <a:spcPts val="2573"/>
              </a:lnSpc>
              <a:buNone/>
            </a:pPr>
            <a:r>
              <a:rPr lang="en-US" sz="2800" dirty="0">
                <a:solidFill>
                  <a:srgbClr val="FFD9BE"/>
                </a:solidFill>
                <a:latin typeface="Quattrocento" pitchFamily="34" charset="0"/>
                <a:ea typeface="Quattrocento" pitchFamily="34" charset="-122"/>
                <a:cs typeface="Quattrocento" pitchFamily="34" charset="-120"/>
              </a:rPr>
              <a:t>Performance</a:t>
            </a:r>
            <a:endParaRPr lang="en-US" sz="2800" dirty="0"/>
          </a:p>
        </p:txBody>
      </p:sp>
      <p:sp>
        <p:nvSpPr>
          <p:cNvPr id="14" name="Text 11"/>
          <p:cNvSpPr/>
          <p:nvPr/>
        </p:nvSpPr>
        <p:spPr>
          <a:xfrm>
            <a:off x="1055370" y="6067901"/>
            <a:ext cx="8862060" cy="1573870"/>
          </a:xfrm>
          <a:prstGeom prst="rect">
            <a:avLst/>
          </a:prstGeom>
          <a:noFill/>
          <a:ln/>
        </p:spPr>
        <p:txBody>
          <a:bodyPr wrap="none" rtlCol="0" anchor="t"/>
          <a:lstStyle/>
          <a:p>
            <a:pPr marL="285750" indent="-285750">
              <a:lnSpc>
                <a:spcPct val="150000"/>
              </a:lnSpc>
              <a:buFont typeface="Arial" panose="020B0604020202020204" pitchFamily="34" charset="0"/>
              <a:buChar char="•"/>
            </a:pPr>
            <a:r>
              <a:rPr lang="en-US" sz="2000" dirty="0">
                <a:solidFill>
                  <a:srgbClr val="F9EEE7"/>
                </a:solidFill>
                <a:latin typeface="Quattrocento" pitchFamily="34" charset="0"/>
                <a:ea typeface="Quattrocento" pitchFamily="34" charset="-122"/>
                <a:cs typeface="Quattrocento" pitchFamily="34" charset="-120"/>
              </a:rPr>
              <a:t>The web site shouldn't take long time while loading and doing any function. </a:t>
            </a:r>
          </a:p>
          <a:p>
            <a:pPr marL="285750" indent="-285750">
              <a:lnSpc>
                <a:spcPct val="150000"/>
              </a:lnSpc>
              <a:buFont typeface="Arial" panose="020B0604020202020204" pitchFamily="34" charset="0"/>
              <a:buChar char="•"/>
            </a:pPr>
            <a:r>
              <a:rPr lang="en-US" sz="2000" dirty="0">
                <a:solidFill>
                  <a:srgbClr val="F9EEE7"/>
                </a:solidFill>
                <a:latin typeface="Quattrocento" pitchFamily="34" charset="0"/>
                <a:ea typeface="Quattrocento" pitchFamily="34" charset="-122"/>
                <a:cs typeface="Quattrocento" pitchFamily="34" charset="-120"/>
              </a:rPr>
              <a:t>The web site should support large number of visitors. </a:t>
            </a:r>
          </a:p>
          <a:p>
            <a:pPr marL="285750" indent="-285750">
              <a:lnSpc>
                <a:spcPct val="150000"/>
              </a:lnSpc>
              <a:buFont typeface="Arial" panose="020B0604020202020204" pitchFamily="34" charset="0"/>
              <a:buChar char="•"/>
            </a:pPr>
            <a:r>
              <a:rPr lang="en-US" sz="2000" dirty="0">
                <a:solidFill>
                  <a:srgbClr val="F9EEE7"/>
                </a:solidFill>
                <a:latin typeface="Quattrocento" pitchFamily="34" charset="0"/>
                <a:ea typeface="Quattrocento" pitchFamily="34" charset="-122"/>
                <a:cs typeface="Quattrocento" pitchFamily="34" charset="-120"/>
              </a:rPr>
              <a:t>The web site should be updated and maintained periodically.</a:t>
            </a:r>
            <a:endParaRPr lang="en-US" sz="2000" dirty="0"/>
          </a:p>
        </p:txBody>
      </p:sp>
      <p:sp>
        <p:nvSpPr>
          <p:cNvPr id="19" name="Text 11">
            <a:extLst>
              <a:ext uri="{FF2B5EF4-FFF2-40B4-BE49-F238E27FC236}">
                <a16:creationId xmlns:a16="http://schemas.microsoft.com/office/drawing/2014/main" id="{AADA8090-0B9B-641F-6B85-ACE6469FDFCE}"/>
              </a:ext>
            </a:extLst>
          </p:cNvPr>
          <p:cNvSpPr/>
          <p:nvPr/>
        </p:nvSpPr>
        <p:spPr>
          <a:xfrm>
            <a:off x="5819655" y="3327379"/>
            <a:ext cx="4185582" cy="1562875"/>
          </a:xfrm>
          <a:prstGeom prst="rect">
            <a:avLst/>
          </a:prstGeom>
          <a:noFill/>
          <a:ln/>
        </p:spPr>
        <p:txBody>
          <a:bodyPr wrap="none" rtlCol="0" anchor="t"/>
          <a:lstStyle/>
          <a:p>
            <a:pPr marL="342900" indent="-342900">
              <a:lnSpc>
                <a:spcPct val="150000"/>
              </a:lnSpc>
              <a:buFont typeface="Arial" panose="020B0604020202020204" pitchFamily="34" charset="0"/>
              <a:buChar char="•"/>
            </a:pPr>
            <a:r>
              <a:rPr lang="en-US" sz="2000" dirty="0">
                <a:solidFill>
                  <a:srgbClr val="F9EEE7"/>
                </a:solidFill>
                <a:latin typeface="Quattrocento" pitchFamily="34" charset="0"/>
                <a:ea typeface="Quattrocento" pitchFamily="34" charset="-122"/>
                <a:cs typeface="Quattrocento" pitchFamily="34" charset="-120"/>
              </a:rPr>
              <a:t>The web site should run </a:t>
            </a:r>
          </a:p>
          <a:p>
            <a:pPr>
              <a:lnSpc>
                <a:spcPct val="150000"/>
              </a:lnSpc>
            </a:pPr>
            <a:r>
              <a:rPr lang="en-US" sz="2000" dirty="0">
                <a:solidFill>
                  <a:srgbClr val="F9EEE7"/>
                </a:solidFill>
                <a:latin typeface="Quattrocento" pitchFamily="34" charset="0"/>
                <a:ea typeface="Quattrocento" pitchFamily="34" charset="-122"/>
                <a:cs typeface="Quattrocento" pitchFamily="34" charset="-120"/>
              </a:rPr>
              <a:t>      on all browsers.</a:t>
            </a:r>
            <a:endParaRPr lang="en-US" sz="2000" dirty="0"/>
          </a:p>
        </p:txBody>
      </p:sp>
      <p:pic>
        <p:nvPicPr>
          <p:cNvPr id="4" name="Image 0" descr="preencoded.png">
            <a:extLst>
              <a:ext uri="{FF2B5EF4-FFF2-40B4-BE49-F238E27FC236}">
                <a16:creationId xmlns:a16="http://schemas.microsoft.com/office/drawing/2014/main" id="{A62C6DD3-A916-D6C1-5D47-C96E41C66D2D}"/>
              </a:ext>
            </a:extLst>
          </p:cNvPr>
          <p:cNvPicPr>
            <a:picLocks noChangeAspect="1"/>
          </p:cNvPicPr>
          <p:nvPr/>
        </p:nvPicPr>
        <p:blipFill>
          <a:blip r:embed="rId3"/>
          <a:stretch>
            <a:fillRect/>
          </a:stretch>
        </p:blipFill>
        <p:spPr>
          <a:xfrm>
            <a:off x="10515600" y="4249"/>
            <a:ext cx="4118659" cy="8229600"/>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833199" y="3788093"/>
            <a:ext cx="5228153" cy="653415"/>
          </a:xfrm>
          <a:prstGeom prst="rect">
            <a:avLst/>
          </a:prstGeom>
          <a:noFill/>
          <a:ln/>
        </p:spPr>
        <p:txBody>
          <a:bodyPr wrap="none" rtlCol="0" anchor="t"/>
          <a:lstStyle/>
          <a:p>
            <a:pPr marL="0" indent="0">
              <a:lnSpc>
                <a:spcPts val="5146"/>
              </a:lnSpc>
              <a:buNone/>
            </a:pPr>
            <a:r>
              <a:rPr lang="en-US" sz="5400" dirty="0">
                <a:solidFill>
                  <a:srgbClr val="FFD9BE"/>
                </a:solidFill>
                <a:latin typeface="Quattrocento" pitchFamily="34" charset="0"/>
                <a:ea typeface="Quattrocento" pitchFamily="34" charset="-122"/>
                <a:cs typeface="Quattrocento" pitchFamily="34" charset="-120"/>
              </a:rPr>
              <a:t>System Methodology</a:t>
            </a:r>
            <a:endParaRPr lang="en-US" sz="5400" dirty="0"/>
          </a:p>
        </p:txBody>
      </p:sp>
      <p:pic>
        <p:nvPicPr>
          <p:cNvPr id="7" name="Picture 6" descr="A computer on a desk&#10;&#10;Description automatically generated">
            <a:extLst>
              <a:ext uri="{FF2B5EF4-FFF2-40B4-BE49-F238E27FC236}">
                <a16:creationId xmlns:a16="http://schemas.microsoft.com/office/drawing/2014/main" id="{4EC4D36E-783E-2392-B9BF-14F3BA4A307B}"/>
              </a:ext>
            </a:extLst>
          </p:cNvPr>
          <p:cNvPicPr>
            <a:picLocks noChangeAspect="1"/>
          </p:cNvPicPr>
          <p:nvPr/>
        </p:nvPicPr>
        <p:blipFill>
          <a:blip r:embed="rId3"/>
          <a:stretch>
            <a:fillRect/>
          </a:stretch>
        </p:blipFill>
        <p:spPr>
          <a:xfrm>
            <a:off x="8229600" y="0"/>
            <a:ext cx="6400800" cy="8229600"/>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2348389" y="1106091"/>
            <a:ext cx="5228153"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Team Members</a:t>
            </a:r>
            <a:endParaRPr lang="en-US" sz="4117" dirty="0"/>
          </a:p>
        </p:txBody>
      </p:sp>
      <p:sp>
        <p:nvSpPr>
          <p:cNvPr id="5" name="Text 3"/>
          <p:cNvSpPr/>
          <p:nvPr/>
        </p:nvSpPr>
        <p:spPr>
          <a:xfrm>
            <a:off x="2570559" y="2344698"/>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Name</a:t>
            </a:r>
            <a:endParaRPr lang="en-US" sz="1750" dirty="0"/>
          </a:p>
        </p:txBody>
      </p:sp>
      <p:sp>
        <p:nvSpPr>
          <p:cNvPr id="6" name="Text 4"/>
          <p:cNvSpPr/>
          <p:nvPr/>
        </p:nvSpPr>
        <p:spPr>
          <a:xfrm>
            <a:off x="7541062" y="2344698"/>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ID</a:t>
            </a:r>
            <a:endParaRPr lang="en-US" sz="1750" dirty="0"/>
          </a:p>
        </p:txBody>
      </p:sp>
      <p:sp>
        <p:nvSpPr>
          <p:cNvPr id="7" name="Shape 5"/>
          <p:cNvSpPr/>
          <p:nvPr/>
        </p:nvSpPr>
        <p:spPr>
          <a:xfrm>
            <a:off x="2348389" y="2818805"/>
            <a:ext cx="9933503" cy="614958"/>
          </a:xfrm>
          <a:prstGeom prst="rect">
            <a:avLst/>
          </a:prstGeom>
          <a:solidFill>
            <a:srgbClr val="234A49"/>
          </a:solidFill>
          <a:ln/>
        </p:spPr>
        <p:txBody>
          <a:bodyPr/>
          <a:lstStyle/>
          <a:p>
            <a:endParaRPr lang="en-US"/>
          </a:p>
        </p:txBody>
      </p:sp>
      <p:sp>
        <p:nvSpPr>
          <p:cNvPr id="8" name="Text 6"/>
          <p:cNvSpPr/>
          <p:nvPr/>
        </p:nvSpPr>
        <p:spPr>
          <a:xfrm>
            <a:off x="2570559" y="2959656"/>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Andrew Osama Yacoup</a:t>
            </a:r>
            <a:endParaRPr lang="en-US" sz="1750" dirty="0"/>
          </a:p>
        </p:txBody>
      </p:sp>
      <p:sp>
        <p:nvSpPr>
          <p:cNvPr id="9" name="Text 7"/>
          <p:cNvSpPr/>
          <p:nvPr/>
        </p:nvSpPr>
        <p:spPr>
          <a:xfrm>
            <a:off x="7541062" y="2959656"/>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20-00665</a:t>
            </a:r>
            <a:endParaRPr lang="en-US" sz="1750" dirty="0"/>
          </a:p>
        </p:txBody>
      </p:sp>
      <p:sp>
        <p:nvSpPr>
          <p:cNvPr id="10" name="Text 8"/>
          <p:cNvSpPr/>
          <p:nvPr/>
        </p:nvSpPr>
        <p:spPr>
          <a:xfrm>
            <a:off x="2570559" y="3574613"/>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Mahmoud Abdelwahed Mohmoud</a:t>
            </a:r>
            <a:endParaRPr lang="en-US" sz="1750" dirty="0"/>
          </a:p>
        </p:txBody>
      </p:sp>
      <p:sp>
        <p:nvSpPr>
          <p:cNvPr id="11" name="Text 9"/>
          <p:cNvSpPr/>
          <p:nvPr/>
        </p:nvSpPr>
        <p:spPr>
          <a:xfrm>
            <a:off x="7541062" y="3574613"/>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20-00493</a:t>
            </a:r>
            <a:endParaRPr lang="en-US" sz="1750" dirty="0"/>
          </a:p>
        </p:txBody>
      </p:sp>
      <p:sp>
        <p:nvSpPr>
          <p:cNvPr id="12" name="Shape 10"/>
          <p:cNvSpPr/>
          <p:nvPr/>
        </p:nvSpPr>
        <p:spPr>
          <a:xfrm>
            <a:off x="2348389" y="4048720"/>
            <a:ext cx="9933503" cy="614958"/>
          </a:xfrm>
          <a:prstGeom prst="rect">
            <a:avLst/>
          </a:prstGeom>
          <a:solidFill>
            <a:srgbClr val="234A49"/>
          </a:solidFill>
          <a:ln/>
        </p:spPr>
        <p:txBody>
          <a:bodyPr/>
          <a:lstStyle/>
          <a:p>
            <a:endParaRPr lang="en-US"/>
          </a:p>
        </p:txBody>
      </p:sp>
      <p:sp>
        <p:nvSpPr>
          <p:cNvPr id="13" name="Text 11"/>
          <p:cNvSpPr/>
          <p:nvPr/>
        </p:nvSpPr>
        <p:spPr>
          <a:xfrm>
            <a:off x="2570559" y="4189571"/>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Farah Mostafa Nagaty</a:t>
            </a:r>
            <a:endParaRPr lang="en-US" sz="1750" dirty="0"/>
          </a:p>
        </p:txBody>
      </p:sp>
      <p:sp>
        <p:nvSpPr>
          <p:cNvPr id="14" name="Text 12"/>
          <p:cNvSpPr/>
          <p:nvPr/>
        </p:nvSpPr>
        <p:spPr>
          <a:xfrm>
            <a:off x="7541062" y="4189571"/>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20-00631</a:t>
            </a:r>
            <a:endParaRPr lang="en-US" sz="1750" dirty="0"/>
          </a:p>
        </p:txBody>
      </p:sp>
      <p:sp>
        <p:nvSpPr>
          <p:cNvPr id="15" name="Text 13"/>
          <p:cNvSpPr/>
          <p:nvPr/>
        </p:nvSpPr>
        <p:spPr>
          <a:xfrm>
            <a:off x="2570559" y="4804529"/>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Abeer Anwar Mohamed</a:t>
            </a:r>
            <a:endParaRPr lang="en-US" sz="1750" dirty="0"/>
          </a:p>
        </p:txBody>
      </p:sp>
      <p:sp>
        <p:nvSpPr>
          <p:cNvPr id="16" name="Text 14"/>
          <p:cNvSpPr/>
          <p:nvPr/>
        </p:nvSpPr>
        <p:spPr>
          <a:xfrm>
            <a:off x="7541062" y="4804529"/>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20-00462</a:t>
            </a:r>
            <a:endParaRPr lang="en-US" sz="1750" dirty="0"/>
          </a:p>
        </p:txBody>
      </p:sp>
      <p:sp>
        <p:nvSpPr>
          <p:cNvPr id="17" name="Shape 15"/>
          <p:cNvSpPr/>
          <p:nvPr/>
        </p:nvSpPr>
        <p:spPr>
          <a:xfrm>
            <a:off x="2348389" y="5278636"/>
            <a:ext cx="9933503" cy="614958"/>
          </a:xfrm>
          <a:prstGeom prst="rect">
            <a:avLst/>
          </a:prstGeom>
          <a:solidFill>
            <a:srgbClr val="234A49"/>
          </a:solidFill>
          <a:ln/>
        </p:spPr>
        <p:txBody>
          <a:bodyPr/>
          <a:lstStyle/>
          <a:p>
            <a:endParaRPr lang="en-US"/>
          </a:p>
        </p:txBody>
      </p:sp>
      <p:sp>
        <p:nvSpPr>
          <p:cNvPr id="18" name="Text 16"/>
          <p:cNvSpPr/>
          <p:nvPr/>
        </p:nvSpPr>
        <p:spPr>
          <a:xfrm>
            <a:off x="2570559" y="5419487"/>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Elarya samah ageeb</a:t>
            </a:r>
            <a:endParaRPr lang="en-US" sz="1750" dirty="0"/>
          </a:p>
        </p:txBody>
      </p:sp>
      <p:sp>
        <p:nvSpPr>
          <p:cNvPr id="19" name="Text 17"/>
          <p:cNvSpPr/>
          <p:nvPr/>
        </p:nvSpPr>
        <p:spPr>
          <a:xfrm>
            <a:off x="7541062" y="5419487"/>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20-00469</a:t>
            </a:r>
            <a:endParaRPr lang="en-US" sz="1750" dirty="0"/>
          </a:p>
        </p:txBody>
      </p:sp>
      <p:sp>
        <p:nvSpPr>
          <p:cNvPr id="20" name="Text 18"/>
          <p:cNvSpPr/>
          <p:nvPr/>
        </p:nvSpPr>
        <p:spPr>
          <a:xfrm>
            <a:off x="2570559" y="6034445"/>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Arwa Ahmed Abdelaziz</a:t>
            </a:r>
            <a:endParaRPr lang="en-US" sz="1750" dirty="0"/>
          </a:p>
        </p:txBody>
      </p:sp>
      <p:sp>
        <p:nvSpPr>
          <p:cNvPr id="21" name="Text 19"/>
          <p:cNvSpPr/>
          <p:nvPr/>
        </p:nvSpPr>
        <p:spPr>
          <a:xfrm>
            <a:off x="7541062" y="6034445"/>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20-00875</a:t>
            </a:r>
            <a:endParaRPr lang="en-US" sz="1750" dirty="0"/>
          </a:p>
        </p:txBody>
      </p:sp>
      <p:sp>
        <p:nvSpPr>
          <p:cNvPr id="22" name="Shape 20"/>
          <p:cNvSpPr/>
          <p:nvPr/>
        </p:nvSpPr>
        <p:spPr>
          <a:xfrm>
            <a:off x="2348389" y="6508552"/>
            <a:ext cx="9933503" cy="614958"/>
          </a:xfrm>
          <a:prstGeom prst="rect">
            <a:avLst/>
          </a:prstGeom>
          <a:solidFill>
            <a:srgbClr val="234A49"/>
          </a:solidFill>
          <a:ln/>
        </p:spPr>
        <p:txBody>
          <a:bodyPr/>
          <a:lstStyle/>
          <a:p>
            <a:endParaRPr lang="en-US"/>
          </a:p>
        </p:txBody>
      </p:sp>
      <p:sp>
        <p:nvSpPr>
          <p:cNvPr id="23" name="Text 21"/>
          <p:cNvSpPr/>
          <p:nvPr/>
        </p:nvSpPr>
        <p:spPr>
          <a:xfrm>
            <a:off x="2570559" y="6649403"/>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Menna Mamdouh</a:t>
            </a:r>
            <a:endParaRPr lang="en-US" sz="1750" dirty="0"/>
          </a:p>
        </p:txBody>
      </p:sp>
      <p:sp>
        <p:nvSpPr>
          <p:cNvPr id="24" name="Text 22"/>
          <p:cNvSpPr/>
          <p:nvPr/>
        </p:nvSpPr>
        <p:spPr>
          <a:xfrm>
            <a:off x="7541062" y="6649403"/>
            <a:ext cx="4518541" cy="333256"/>
          </a:xfrm>
          <a:prstGeom prst="rect">
            <a:avLst/>
          </a:prstGeom>
          <a:noFill/>
          <a:ln/>
        </p:spPr>
        <p:txBody>
          <a:bodyPr wrap="non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20-00590</a:t>
            </a:r>
            <a:endParaRPr lang="en-US" sz="1750" dirty="0"/>
          </a:p>
        </p:txBody>
      </p:sp>
    </p:spTree>
    <p:extLst>
      <p:ext uri="{BB962C8B-B14F-4D97-AF65-F5344CB8AC3E}">
        <p14:creationId xmlns:p14="http://schemas.microsoft.com/office/powerpoint/2010/main" val="199570723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4277511" y="454786"/>
            <a:ext cx="5326912" cy="653415"/>
          </a:xfrm>
          <a:prstGeom prst="rect">
            <a:avLst/>
          </a:prstGeom>
          <a:noFill/>
          <a:ln/>
        </p:spPr>
        <p:txBody>
          <a:bodyPr wrap="none" rtlCol="0" anchor="t"/>
          <a:lstStyle/>
          <a:p>
            <a:pPr lvl="1">
              <a:lnSpc>
                <a:spcPts val="5146"/>
              </a:lnSpc>
            </a:pPr>
            <a:r>
              <a:rPr lang="en-US" sz="5400" dirty="0" err="1">
                <a:solidFill>
                  <a:srgbClr val="FFD9BE"/>
                </a:solidFill>
                <a:latin typeface="Quattrocento" pitchFamily="34" charset="0"/>
                <a:ea typeface="Quattrocento" pitchFamily="34" charset="-122"/>
                <a:cs typeface="Quattrocento" pitchFamily="34" charset="-120"/>
              </a:rPr>
              <a:t>WebSite</a:t>
            </a:r>
            <a:r>
              <a:rPr lang="en-US" sz="5400" dirty="0">
                <a:solidFill>
                  <a:srgbClr val="FFD9BE"/>
                </a:solidFill>
                <a:latin typeface="Quattrocento" pitchFamily="34" charset="0"/>
                <a:ea typeface="Quattrocento" pitchFamily="34" charset="-122"/>
                <a:cs typeface="Quattrocento" pitchFamily="34" charset="-120"/>
              </a:rPr>
              <a:t> Designs</a:t>
            </a:r>
            <a:endParaRPr lang="en-US" sz="5400" dirty="0"/>
          </a:p>
        </p:txBody>
      </p:sp>
      <p:sp>
        <p:nvSpPr>
          <p:cNvPr id="6" name="Text 6">
            <a:extLst>
              <a:ext uri="{FF2B5EF4-FFF2-40B4-BE49-F238E27FC236}">
                <a16:creationId xmlns:a16="http://schemas.microsoft.com/office/drawing/2014/main" id="{D8BD041E-A23C-37CE-C754-24E5317965CE}"/>
              </a:ext>
            </a:extLst>
          </p:cNvPr>
          <p:cNvSpPr/>
          <p:nvPr/>
        </p:nvSpPr>
        <p:spPr>
          <a:xfrm>
            <a:off x="6062808" y="2120705"/>
            <a:ext cx="2504784" cy="653415"/>
          </a:xfrm>
          <a:prstGeom prst="rect">
            <a:avLst/>
          </a:prstGeom>
          <a:noFill/>
          <a:ln/>
        </p:spPr>
        <p:txBody>
          <a:bodyPr wrap="square" rtlCol="0" anchor="t"/>
          <a:lstStyle/>
          <a:p>
            <a:pPr marL="800100" lvl="1" indent="-342900">
              <a:lnSpc>
                <a:spcPts val="2624"/>
              </a:lnSpc>
              <a:buFont typeface="Courier New" panose="02070309020205020404" pitchFamily="49" charset="0"/>
              <a:buChar char="o"/>
            </a:pPr>
            <a:r>
              <a:rPr lang="en-US" sz="4000" b="1" dirty="0">
                <a:solidFill>
                  <a:srgbClr val="F9EEE7"/>
                </a:solidFill>
                <a:latin typeface="Quattrocento" pitchFamily="34" charset="0"/>
                <a:ea typeface="Quattrocento" pitchFamily="34" charset="-122"/>
                <a:cs typeface="Quattrocento" pitchFamily="34" charset="-120"/>
              </a:rPr>
              <a:t>Logo</a:t>
            </a:r>
            <a:endParaRPr lang="en-US" sz="4000" b="1" dirty="0"/>
          </a:p>
        </p:txBody>
      </p:sp>
      <p:sp>
        <p:nvSpPr>
          <p:cNvPr id="9" name="Text 6">
            <a:extLst>
              <a:ext uri="{FF2B5EF4-FFF2-40B4-BE49-F238E27FC236}">
                <a16:creationId xmlns:a16="http://schemas.microsoft.com/office/drawing/2014/main" id="{E19E8FC2-2967-4C72-A00F-A2E3F2D76E5A}"/>
              </a:ext>
            </a:extLst>
          </p:cNvPr>
          <p:cNvSpPr/>
          <p:nvPr/>
        </p:nvSpPr>
        <p:spPr>
          <a:xfrm>
            <a:off x="9604423" y="2938100"/>
            <a:ext cx="4090311" cy="835667"/>
          </a:xfrm>
          <a:prstGeom prst="rect">
            <a:avLst/>
          </a:prstGeom>
          <a:noFill/>
          <a:ln/>
        </p:spPr>
        <p:txBody>
          <a:bodyPr wrap="square" rtlCol="0" anchor="t"/>
          <a:lstStyle/>
          <a:p>
            <a:pPr algn="ctr"/>
            <a:r>
              <a:rPr lang="en-US" sz="3600" dirty="0">
                <a:solidFill>
                  <a:schemeClr val="bg1"/>
                </a:solidFill>
              </a:rPr>
              <a:t>Dark Mode :</a:t>
            </a:r>
            <a:endParaRPr lang="en-US" sz="3600" dirty="0"/>
          </a:p>
        </p:txBody>
      </p:sp>
      <p:pic>
        <p:nvPicPr>
          <p:cNvPr id="10" name="Picture 9" descr="A purple letter on a black background&#10;&#10;Description automatically generated">
            <a:extLst>
              <a:ext uri="{FF2B5EF4-FFF2-40B4-BE49-F238E27FC236}">
                <a16:creationId xmlns:a16="http://schemas.microsoft.com/office/drawing/2014/main" id="{87623AC8-9204-EE7B-F805-123331211EFD}"/>
              </a:ext>
            </a:extLst>
          </p:cNvPr>
          <p:cNvPicPr>
            <a:picLocks noChangeAspect="1"/>
          </p:cNvPicPr>
          <p:nvPr/>
        </p:nvPicPr>
        <p:blipFill>
          <a:blip r:embed="rId3"/>
          <a:stretch>
            <a:fillRect/>
          </a:stretch>
        </p:blipFill>
        <p:spPr>
          <a:xfrm>
            <a:off x="9253239" y="3773767"/>
            <a:ext cx="4787873" cy="4812269"/>
          </a:xfrm>
          <a:prstGeom prst="rect">
            <a:avLst/>
          </a:prstGeom>
        </p:spPr>
      </p:pic>
      <p:pic>
        <p:nvPicPr>
          <p:cNvPr id="12" name="Picture 11" descr="A black background with white and purple letters&#10;&#10;Description automatically generated">
            <a:extLst>
              <a:ext uri="{FF2B5EF4-FFF2-40B4-BE49-F238E27FC236}">
                <a16:creationId xmlns:a16="http://schemas.microsoft.com/office/drawing/2014/main" id="{5235C372-B2BB-C49E-FF4B-8485D3087D7D}"/>
              </a:ext>
            </a:extLst>
          </p:cNvPr>
          <p:cNvPicPr>
            <a:picLocks noChangeAspect="1"/>
          </p:cNvPicPr>
          <p:nvPr/>
        </p:nvPicPr>
        <p:blipFill>
          <a:blip r:embed="rId4"/>
          <a:stretch>
            <a:fillRect/>
          </a:stretch>
        </p:blipFill>
        <p:spPr>
          <a:xfrm>
            <a:off x="809443" y="3872117"/>
            <a:ext cx="4812269" cy="4812269"/>
          </a:xfrm>
          <a:prstGeom prst="rect">
            <a:avLst/>
          </a:prstGeom>
        </p:spPr>
      </p:pic>
      <p:sp>
        <p:nvSpPr>
          <p:cNvPr id="13" name="Text 6">
            <a:extLst>
              <a:ext uri="{FF2B5EF4-FFF2-40B4-BE49-F238E27FC236}">
                <a16:creationId xmlns:a16="http://schemas.microsoft.com/office/drawing/2014/main" id="{FEA0C3CC-3D2C-90CF-A86C-70C56E9EF800}"/>
              </a:ext>
            </a:extLst>
          </p:cNvPr>
          <p:cNvSpPr/>
          <p:nvPr/>
        </p:nvSpPr>
        <p:spPr>
          <a:xfrm>
            <a:off x="935667" y="2938100"/>
            <a:ext cx="4090311" cy="835667"/>
          </a:xfrm>
          <a:prstGeom prst="rect">
            <a:avLst/>
          </a:prstGeom>
          <a:noFill/>
          <a:ln/>
        </p:spPr>
        <p:txBody>
          <a:bodyPr wrap="square" rtlCol="0" anchor="t"/>
          <a:lstStyle/>
          <a:p>
            <a:pPr algn="ctr"/>
            <a:r>
              <a:rPr lang="en-US" sz="3600" dirty="0">
                <a:solidFill>
                  <a:schemeClr val="bg1"/>
                </a:solidFill>
              </a:rPr>
              <a:t>Light Mode :</a:t>
            </a:r>
            <a:endParaRPr lang="en-US" sz="3600" dirty="0"/>
          </a:p>
        </p:txBody>
      </p:sp>
    </p:spTree>
    <p:extLst>
      <p:ext uri="{BB962C8B-B14F-4D97-AF65-F5344CB8AC3E}">
        <p14:creationId xmlns:p14="http://schemas.microsoft.com/office/powerpoint/2010/main" val="30873500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721394" y="452372"/>
            <a:ext cx="5326912" cy="653415"/>
          </a:xfrm>
          <a:prstGeom prst="rect">
            <a:avLst/>
          </a:prstGeom>
          <a:noFill/>
          <a:ln/>
        </p:spPr>
        <p:txBody>
          <a:bodyPr wrap="none" rtlCol="0" anchor="t"/>
          <a:lstStyle/>
          <a:p>
            <a:pPr lvl="1">
              <a:lnSpc>
                <a:spcPts val="5146"/>
              </a:lnSpc>
            </a:pPr>
            <a:r>
              <a:rPr lang="en-US" sz="4800" dirty="0" err="1">
                <a:solidFill>
                  <a:srgbClr val="FFD9BE"/>
                </a:solidFill>
                <a:latin typeface="Quattrocento" pitchFamily="34" charset="0"/>
                <a:ea typeface="Quattrocento" pitchFamily="34" charset="-122"/>
                <a:cs typeface="Quattrocento" pitchFamily="34" charset="-120"/>
              </a:rPr>
              <a:t>WebSite</a:t>
            </a:r>
            <a:r>
              <a:rPr lang="en-US" sz="4800" dirty="0">
                <a:solidFill>
                  <a:srgbClr val="FFD9BE"/>
                </a:solidFill>
                <a:latin typeface="Quattrocento" pitchFamily="34" charset="0"/>
                <a:ea typeface="Quattrocento" pitchFamily="34" charset="-122"/>
                <a:cs typeface="Quattrocento" pitchFamily="34" charset="-120"/>
              </a:rPr>
              <a:t> Designs </a:t>
            </a:r>
            <a:r>
              <a:rPr lang="en-US" sz="2800" dirty="0">
                <a:solidFill>
                  <a:srgbClr val="FFD9BE"/>
                </a:solidFill>
                <a:latin typeface="Quattrocento" pitchFamily="34" charset="0"/>
                <a:ea typeface="Quattrocento" pitchFamily="34" charset="-122"/>
                <a:cs typeface="Quattrocento" pitchFamily="34" charset="-120"/>
              </a:rPr>
              <a:t>(Cont..)</a:t>
            </a:r>
            <a:endParaRPr lang="en-US" sz="4800" dirty="0"/>
          </a:p>
        </p:txBody>
      </p:sp>
      <p:sp>
        <p:nvSpPr>
          <p:cNvPr id="6" name="Text 6">
            <a:extLst>
              <a:ext uri="{FF2B5EF4-FFF2-40B4-BE49-F238E27FC236}">
                <a16:creationId xmlns:a16="http://schemas.microsoft.com/office/drawing/2014/main" id="{D8BD041E-A23C-37CE-C754-24E5317965CE}"/>
              </a:ext>
            </a:extLst>
          </p:cNvPr>
          <p:cNvSpPr/>
          <p:nvPr/>
        </p:nvSpPr>
        <p:spPr>
          <a:xfrm>
            <a:off x="5291627" y="1558159"/>
            <a:ext cx="4047145" cy="971309"/>
          </a:xfrm>
          <a:prstGeom prst="rect">
            <a:avLst/>
          </a:prstGeom>
          <a:noFill/>
          <a:ln/>
        </p:spPr>
        <p:txBody>
          <a:bodyPr wrap="square" rtlCol="0" anchor="t"/>
          <a:lstStyle/>
          <a:p>
            <a:pPr marL="685800" indent="-685800">
              <a:buFont typeface="Courier New" panose="02070309020205020404" pitchFamily="49" charset="0"/>
              <a:buChar char="o"/>
            </a:pPr>
            <a:r>
              <a:rPr lang="en-US" sz="2800" b="1" dirty="0">
                <a:solidFill>
                  <a:schemeClr val="bg1"/>
                </a:solidFill>
                <a:latin typeface="Quattrocento" panose="02020502030000000404" pitchFamily="18" charset="0"/>
              </a:rPr>
              <a:t>Sign up &amp; in</a:t>
            </a:r>
            <a:r>
              <a:rPr lang="en-US" sz="2400" b="1" dirty="0">
                <a:solidFill>
                  <a:schemeClr val="bg1"/>
                </a:solidFill>
                <a:latin typeface="Quattrocento" panose="02020502030000000404" pitchFamily="18" charset="0"/>
              </a:rPr>
              <a:t> page </a:t>
            </a:r>
          </a:p>
        </p:txBody>
      </p:sp>
      <p:pic>
        <p:nvPicPr>
          <p:cNvPr id="7" name="Picture 6">
            <a:extLst>
              <a:ext uri="{FF2B5EF4-FFF2-40B4-BE49-F238E27FC236}">
                <a16:creationId xmlns:a16="http://schemas.microsoft.com/office/drawing/2014/main" id="{5E74B285-3DDE-4B3D-7DDF-FCD9465F349D}"/>
              </a:ext>
            </a:extLst>
          </p:cNvPr>
          <p:cNvPicPr>
            <a:picLocks noChangeAspect="1"/>
          </p:cNvPicPr>
          <p:nvPr/>
        </p:nvPicPr>
        <p:blipFill>
          <a:blip r:embed="rId3"/>
          <a:stretch>
            <a:fillRect/>
          </a:stretch>
        </p:blipFill>
        <p:spPr>
          <a:xfrm>
            <a:off x="119404" y="1423679"/>
            <a:ext cx="5172223" cy="6353548"/>
          </a:xfrm>
          <a:prstGeom prst="rect">
            <a:avLst/>
          </a:prstGeom>
        </p:spPr>
      </p:pic>
      <p:pic>
        <p:nvPicPr>
          <p:cNvPr id="9" name="Picture 8">
            <a:extLst>
              <a:ext uri="{FF2B5EF4-FFF2-40B4-BE49-F238E27FC236}">
                <a16:creationId xmlns:a16="http://schemas.microsoft.com/office/drawing/2014/main" id="{B3FE0E10-EFDB-0A9C-757B-28ED6AC57B0C}"/>
              </a:ext>
            </a:extLst>
          </p:cNvPr>
          <p:cNvPicPr>
            <a:picLocks noChangeAspect="1"/>
          </p:cNvPicPr>
          <p:nvPr/>
        </p:nvPicPr>
        <p:blipFill>
          <a:blip r:embed="rId4"/>
          <a:stretch>
            <a:fillRect/>
          </a:stretch>
        </p:blipFill>
        <p:spPr>
          <a:xfrm>
            <a:off x="9149832" y="1558158"/>
            <a:ext cx="5172223" cy="6219069"/>
          </a:xfrm>
          <a:prstGeom prst="rect">
            <a:avLst/>
          </a:prstGeom>
        </p:spPr>
      </p:pic>
    </p:spTree>
    <p:extLst>
      <p:ext uri="{BB962C8B-B14F-4D97-AF65-F5344CB8AC3E}">
        <p14:creationId xmlns:p14="http://schemas.microsoft.com/office/powerpoint/2010/main" val="375593329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4058415" y="454786"/>
            <a:ext cx="5326912" cy="653415"/>
          </a:xfrm>
          <a:prstGeom prst="rect">
            <a:avLst/>
          </a:prstGeom>
          <a:noFill/>
          <a:ln/>
        </p:spPr>
        <p:txBody>
          <a:bodyPr wrap="none" rtlCol="0" anchor="t"/>
          <a:lstStyle/>
          <a:p>
            <a:pPr lvl="1">
              <a:lnSpc>
                <a:spcPts val="5146"/>
              </a:lnSpc>
            </a:pPr>
            <a:r>
              <a:rPr lang="en-US" sz="4800" dirty="0" err="1">
                <a:solidFill>
                  <a:srgbClr val="FFD9BE"/>
                </a:solidFill>
                <a:latin typeface="Quattrocento" pitchFamily="34" charset="0"/>
                <a:ea typeface="Quattrocento" pitchFamily="34" charset="-122"/>
                <a:cs typeface="Quattrocento" pitchFamily="34" charset="-120"/>
              </a:rPr>
              <a:t>WebSite</a:t>
            </a:r>
            <a:r>
              <a:rPr lang="en-US" sz="4800" dirty="0">
                <a:solidFill>
                  <a:srgbClr val="FFD9BE"/>
                </a:solidFill>
                <a:latin typeface="Quattrocento" pitchFamily="34" charset="0"/>
                <a:ea typeface="Quattrocento" pitchFamily="34" charset="-122"/>
                <a:cs typeface="Quattrocento" pitchFamily="34" charset="-120"/>
              </a:rPr>
              <a:t> Designs</a:t>
            </a:r>
            <a:endParaRPr lang="en-US" sz="4800" dirty="0"/>
          </a:p>
        </p:txBody>
      </p:sp>
      <p:pic>
        <p:nvPicPr>
          <p:cNvPr id="4" name="Picture 3">
            <a:extLst>
              <a:ext uri="{FF2B5EF4-FFF2-40B4-BE49-F238E27FC236}">
                <a16:creationId xmlns:a16="http://schemas.microsoft.com/office/drawing/2014/main" id="{F83EAF79-03DB-27AE-D6F0-76A28B16823E}"/>
              </a:ext>
            </a:extLst>
          </p:cNvPr>
          <p:cNvPicPr>
            <a:picLocks noChangeAspect="1"/>
          </p:cNvPicPr>
          <p:nvPr/>
        </p:nvPicPr>
        <p:blipFill>
          <a:blip r:embed="rId3"/>
          <a:stretch>
            <a:fillRect/>
          </a:stretch>
        </p:blipFill>
        <p:spPr>
          <a:xfrm>
            <a:off x="9385327" y="1240267"/>
            <a:ext cx="4734710" cy="6716506"/>
          </a:xfrm>
          <a:prstGeom prst="rect">
            <a:avLst/>
          </a:prstGeom>
        </p:spPr>
      </p:pic>
      <p:sp>
        <p:nvSpPr>
          <p:cNvPr id="6" name="Text 6">
            <a:extLst>
              <a:ext uri="{FF2B5EF4-FFF2-40B4-BE49-F238E27FC236}">
                <a16:creationId xmlns:a16="http://schemas.microsoft.com/office/drawing/2014/main" id="{D8BD041E-A23C-37CE-C754-24E5317965CE}"/>
              </a:ext>
            </a:extLst>
          </p:cNvPr>
          <p:cNvSpPr/>
          <p:nvPr/>
        </p:nvSpPr>
        <p:spPr>
          <a:xfrm>
            <a:off x="5714183" y="1562986"/>
            <a:ext cx="2504784" cy="653415"/>
          </a:xfrm>
          <a:prstGeom prst="rect">
            <a:avLst/>
          </a:prstGeom>
          <a:noFill/>
          <a:ln/>
        </p:spPr>
        <p:txBody>
          <a:bodyPr wrap="square" rtlCol="0" anchor="t"/>
          <a:lstStyle/>
          <a:p>
            <a:pPr marL="342900" indent="-342900">
              <a:lnSpc>
                <a:spcPts val="2624"/>
              </a:lnSpc>
              <a:buFont typeface="Courier New" panose="02070309020205020404" pitchFamily="49" charset="0"/>
              <a:buChar char="o"/>
            </a:pPr>
            <a:r>
              <a:rPr lang="en-US" sz="2800" b="1" dirty="0">
                <a:solidFill>
                  <a:srgbClr val="F9EEE7"/>
                </a:solidFill>
                <a:latin typeface="Quattrocento" pitchFamily="34" charset="0"/>
                <a:ea typeface="Quattrocento" pitchFamily="34" charset="-122"/>
                <a:cs typeface="Quattrocento" pitchFamily="34" charset="-120"/>
              </a:rPr>
              <a:t>Home Page</a:t>
            </a:r>
            <a:endParaRPr lang="en-US" sz="2800" b="1" dirty="0"/>
          </a:p>
        </p:txBody>
      </p:sp>
      <p:pic>
        <p:nvPicPr>
          <p:cNvPr id="8" name="Picture 7">
            <a:extLst>
              <a:ext uri="{FF2B5EF4-FFF2-40B4-BE49-F238E27FC236}">
                <a16:creationId xmlns:a16="http://schemas.microsoft.com/office/drawing/2014/main" id="{F422062D-4630-A54F-DA37-6699E8B453D2}"/>
              </a:ext>
            </a:extLst>
          </p:cNvPr>
          <p:cNvPicPr>
            <a:picLocks noChangeAspect="1"/>
          </p:cNvPicPr>
          <p:nvPr/>
        </p:nvPicPr>
        <p:blipFill>
          <a:blip r:embed="rId4"/>
          <a:stretch>
            <a:fillRect/>
          </a:stretch>
        </p:blipFill>
        <p:spPr>
          <a:xfrm>
            <a:off x="510363" y="1294070"/>
            <a:ext cx="4090311" cy="6662703"/>
          </a:xfrm>
          <a:prstGeom prst="rect">
            <a:avLst/>
          </a:prstGeom>
        </p:spPr>
      </p:pic>
      <p:sp>
        <p:nvSpPr>
          <p:cNvPr id="9" name="Text 6">
            <a:extLst>
              <a:ext uri="{FF2B5EF4-FFF2-40B4-BE49-F238E27FC236}">
                <a16:creationId xmlns:a16="http://schemas.microsoft.com/office/drawing/2014/main" id="{E19E8FC2-2967-4C72-A00F-A2E3F2D76E5A}"/>
              </a:ext>
            </a:extLst>
          </p:cNvPr>
          <p:cNvSpPr/>
          <p:nvPr/>
        </p:nvSpPr>
        <p:spPr>
          <a:xfrm>
            <a:off x="4957995" y="2275367"/>
            <a:ext cx="4090311" cy="2112335"/>
          </a:xfrm>
          <a:prstGeom prst="rect">
            <a:avLst/>
          </a:prstGeom>
          <a:noFill/>
          <a:ln/>
        </p:spPr>
        <p:txBody>
          <a:bodyPr wrap="square" rtlCol="0" anchor="t"/>
          <a:lstStyle/>
          <a:p>
            <a:pPr algn="ctr"/>
            <a:r>
              <a:rPr lang="en-US" sz="2400" dirty="0">
                <a:solidFill>
                  <a:schemeClr val="bg1"/>
                </a:solidFill>
              </a:rPr>
              <a:t> is the main or introductory webpage of a website. It serves as the entry point to the website, typically displaying essential information and providing navigation options to guide visitors to other sections or pages within the site</a:t>
            </a:r>
            <a:r>
              <a:rPr lang="en-US" sz="2400" dirty="0"/>
              <a:t>..</a:t>
            </a:r>
          </a:p>
        </p:txBody>
      </p:sp>
    </p:spTree>
    <p:extLst>
      <p:ext uri="{BB962C8B-B14F-4D97-AF65-F5344CB8AC3E}">
        <p14:creationId xmlns:p14="http://schemas.microsoft.com/office/powerpoint/2010/main" val="406712040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721394" y="452372"/>
            <a:ext cx="5326912" cy="653415"/>
          </a:xfrm>
          <a:prstGeom prst="rect">
            <a:avLst/>
          </a:prstGeom>
          <a:noFill/>
          <a:ln/>
        </p:spPr>
        <p:txBody>
          <a:bodyPr wrap="none" rtlCol="0" anchor="t"/>
          <a:lstStyle/>
          <a:p>
            <a:pPr lvl="1">
              <a:lnSpc>
                <a:spcPts val="5146"/>
              </a:lnSpc>
            </a:pPr>
            <a:r>
              <a:rPr lang="en-US" sz="4800" dirty="0" err="1">
                <a:solidFill>
                  <a:srgbClr val="FFD9BE"/>
                </a:solidFill>
                <a:latin typeface="Quattrocento" pitchFamily="34" charset="0"/>
                <a:ea typeface="Quattrocento" pitchFamily="34" charset="-122"/>
                <a:cs typeface="Quattrocento" pitchFamily="34" charset="-120"/>
              </a:rPr>
              <a:t>WebSite</a:t>
            </a:r>
            <a:r>
              <a:rPr lang="en-US" sz="4800" dirty="0">
                <a:solidFill>
                  <a:srgbClr val="FFD9BE"/>
                </a:solidFill>
                <a:latin typeface="Quattrocento" pitchFamily="34" charset="0"/>
                <a:ea typeface="Quattrocento" pitchFamily="34" charset="-122"/>
                <a:cs typeface="Quattrocento" pitchFamily="34" charset="-120"/>
              </a:rPr>
              <a:t> Designs </a:t>
            </a:r>
            <a:r>
              <a:rPr lang="en-US" sz="2800" dirty="0">
                <a:solidFill>
                  <a:srgbClr val="FFD9BE"/>
                </a:solidFill>
                <a:latin typeface="Quattrocento" pitchFamily="34" charset="0"/>
                <a:ea typeface="Quattrocento" pitchFamily="34" charset="-122"/>
                <a:cs typeface="Quattrocento" pitchFamily="34" charset="-120"/>
              </a:rPr>
              <a:t>(Cont..)</a:t>
            </a:r>
            <a:endParaRPr lang="en-US" sz="4800" dirty="0"/>
          </a:p>
        </p:txBody>
      </p:sp>
      <p:sp>
        <p:nvSpPr>
          <p:cNvPr id="6" name="Text 6">
            <a:extLst>
              <a:ext uri="{FF2B5EF4-FFF2-40B4-BE49-F238E27FC236}">
                <a16:creationId xmlns:a16="http://schemas.microsoft.com/office/drawing/2014/main" id="{D8BD041E-A23C-37CE-C754-24E5317965CE}"/>
              </a:ext>
            </a:extLst>
          </p:cNvPr>
          <p:cNvSpPr/>
          <p:nvPr/>
        </p:nvSpPr>
        <p:spPr>
          <a:xfrm>
            <a:off x="5415831" y="1558159"/>
            <a:ext cx="3281601" cy="653415"/>
          </a:xfrm>
          <a:prstGeom prst="rect">
            <a:avLst/>
          </a:prstGeom>
          <a:noFill/>
          <a:ln/>
        </p:spPr>
        <p:txBody>
          <a:bodyPr wrap="square" rtlCol="0" anchor="t"/>
          <a:lstStyle/>
          <a:p>
            <a:pPr marL="342900" indent="-342900">
              <a:buFont typeface="Courier New" panose="02070309020205020404" pitchFamily="49" charset="0"/>
              <a:buChar char="o"/>
            </a:pPr>
            <a:r>
              <a:rPr lang="en-US" sz="2800" b="1" dirty="0">
                <a:solidFill>
                  <a:schemeClr val="bg1"/>
                </a:solidFill>
              </a:rPr>
              <a:t>How It Work page </a:t>
            </a:r>
          </a:p>
        </p:txBody>
      </p:sp>
      <p:sp>
        <p:nvSpPr>
          <p:cNvPr id="9" name="Text 6">
            <a:extLst>
              <a:ext uri="{FF2B5EF4-FFF2-40B4-BE49-F238E27FC236}">
                <a16:creationId xmlns:a16="http://schemas.microsoft.com/office/drawing/2014/main" id="{E19E8FC2-2967-4C72-A00F-A2E3F2D76E5A}"/>
              </a:ext>
            </a:extLst>
          </p:cNvPr>
          <p:cNvSpPr/>
          <p:nvPr/>
        </p:nvSpPr>
        <p:spPr>
          <a:xfrm>
            <a:off x="4957995" y="2275367"/>
            <a:ext cx="4090311" cy="2509284"/>
          </a:xfrm>
          <a:prstGeom prst="rect">
            <a:avLst/>
          </a:prstGeom>
          <a:noFill/>
          <a:ln/>
        </p:spPr>
        <p:txBody>
          <a:bodyPr wrap="square" rtlCol="0" anchor="t"/>
          <a:lstStyle/>
          <a:p>
            <a:pPr algn="ctr"/>
            <a:r>
              <a:rPr lang="en-US" sz="2800" dirty="0">
                <a:solidFill>
                  <a:schemeClr val="bg1"/>
                </a:solidFill>
              </a:rPr>
              <a:t>is a section of a website that explains the functionality, process, or operation of a product, service, or platform.</a:t>
            </a:r>
          </a:p>
        </p:txBody>
      </p:sp>
      <p:pic>
        <p:nvPicPr>
          <p:cNvPr id="7" name="Picture 6">
            <a:extLst>
              <a:ext uri="{FF2B5EF4-FFF2-40B4-BE49-F238E27FC236}">
                <a16:creationId xmlns:a16="http://schemas.microsoft.com/office/drawing/2014/main" id="{88949D3F-0F32-401B-16C3-ED3B2D31878D}"/>
              </a:ext>
            </a:extLst>
          </p:cNvPr>
          <p:cNvPicPr>
            <a:picLocks noChangeAspect="1"/>
          </p:cNvPicPr>
          <p:nvPr/>
        </p:nvPicPr>
        <p:blipFill>
          <a:blip r:embed="rId3"/>
          <a:stretch>
            <a:fillRect/>
          </a:stretch>
        </p:blipFill>
        <p:spPr>
          <a:xfrm>
            <a:off x="447019" y="1105788"/>
            <a:ext cx="3736701" cy="6858195"/>
          </a:xfrm>
          <a:prstGeom prst="rect">
            <a:avLst/>
          </a:prstGeom>
        </p:spPr>
      </p:pic>
      <p:pic>
        <p:nvPicPr>
          <p:cNvPr id="10" name="Picture 9">
            <a:extLst>
              <a:ext uri="{FF2B5EF4-FFF2-40B4-BE49-F238E27FC236}">
                <a16:creationId xmlns:a16="http://schemas.microsoft.com/office/drawing/2014/main" id="{FC78DEF2-D622-134E-2DE1-B53D61465FC2}"/>
              </a:ext>
            </a:extLst>
          </p:cNvPr>
          <p:cNvPicPr>
            <a:picLocks noChangeAspect="1"/>
          </p:cNvPicPr>
          <p:nvPr/>
        </p:nvPicPr>
        <p:blipFill>
          <a:blip r:embed="rId4"/>
          <a:stretch>
            <a:fillRect/>
          </a:stretch>
        </p:blipFill>
        <p:spPr>
          <a:xfrm>
            <a:off x="9991207" y="1105788"/>
            <a:ext cx="4192174" cy="6836734"/>
          </a:xfrm>
          <a:prstGeom prst="rect">
            <a:avLst/>
          </a:prstGeom>
        </p:spPr>
      </p:pic>
    </p:spTree>
    <p:extLst>
      <p:ext uri="{BB962C8B-B14F-4D97-AF65-F5344CB8AC3E}">
        <p14:creationId xmlns:p14="http://schemas.microsoft.com/office/powerpoint/2010/main" val="368673585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721394" y="452372"/>
            <a:ext cx="5326912" cy="653415"/>
          </a:xfrm>
          <a:prstGeom prst="rect">
            <a:avLst/>
          </a:prstGeom>
          <a:noFill/>
          <a:ln/>
        </p:spPr>
        <p:txBody>
          <a:bodyPr wrap="none" rtlCol="0" anchor="t"/>
          <a:lstStyle/>
          <a:p>
            <a:pPr lvl="1">
              <a:lnSpc>
                <a:spcPts val="5146"/>
              </a:lnSpc>
            </a:pPr>
            <a:r>
              <a:rPr lang="en-US" sz="4800" dirty="0" err="1">
                <a:solidFill>
                  <a:srgbClr val="FFD9BE"/>
                </a:solidFill>
                <a:latin typeface="Quattrocento" pitchFamily="34" charset="0"/>
                <a:ea typeface="Quattrocento" pitchFamily="34" charset="-122"/>
                <a:cs typeface="Quattrocento" pitchFamily="34" charset="-120"/>
              </a:rPr>
              <a:t>WebSite</a:t>
            </a:r>
            <a:r>
              <a:rPr lang="en-US" sz="4800" dirty="0">
                <a:solidFill>
                  <a:srgbClr val="FFD9BE"/>
                </a:solidFill>
                <a:latin typeface="Quattrocento" pitchFamily="34" charset="0"/>
                <a:ea typeface="Quattrocento" pitchFamily="34" charset="-122"/>
                <a:cs typeface="Quattrocento" pitchFamily="34" charset="-120"/>
              </a:rPr>
              <a:t> Designs </a:t>
            </a:r>
            <a:r>
              <a:rPr lang="en-US" sz="2800" dirty="0">
                <a:solidFill>
                  <a:srgbClr val="FFD9BE"/>
                </a:solidFill>
                <a:latin typeface="Quattrocento" pitchFamily="34" charset="0"/>
                <a:ea typeface="Quattrocento" pitchFamily="34" charset="-122"/>
                <a:cs typeface="Quattrocento" pitchFamily="34" charset="-120"/>
              </a:rPr>
              <a:t>(Cont..)</a:t>
            </a:r>
            <a:endParaRPr lang="en-US" sz="4800" dirty="0"/>
          </a:p>
        </p:txBody>
      </p:sp>
      <p:sp>
        <p:nvSpPr>
          <p:cNvPr id="6" name="Text 6">
            <a:extLst>
              <a:ext uri="{FF2B5EF4-FFF2-40B4-BE49-F238E27FC236}">
                <a16:creationId xmlns:a16="http://schemas.microsoft.com/office/drawing/2014/main" id="{D8BD041E-A23C-37CE-C754-24E5317965CE}"/>
              </a:ext>
            </a:extLst>
          </p:cNvPr>
          <p:cNvSpPr/>
          <p:nvPr/>
        </p:nvSpPr>
        <p:spPr>
          <a:xfrm>
            <a:off x="5415832" y="1558159"/>
            <a:ext cx="3174636"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rPr>
              <a:t>Pricing</a:t>
            </a:r>
            <a:r>
              <a:rPr lang="en-US" sz="2800" b="1" dirty="0">
                <a:solidFill>
                  <a:schemeClr val="bg1"/>
                </a:solidFill>
              </a:rPr>
              <a:t> page </a:t>
            </a:r>
          </a:p>
        </p:txBody>
      </p:sp>
      <p:pic>
        <p:nvPicPr>
          <p:cNvPr id="4" name="Picture 3">
            <a:extLst>
              <a:ext uri="{FF2B5EF4-FFF2-40B4-BE49-F238E27FC236}">
                <a16:creationId xmlns:a16="http://schemas.microsoft.com/office/drawing/2014/main" id="{BC180CEF-2C98-47A3-3F0A-B39B91F0DC3A}"/>
              </a:ext>
            </a:extLst>
          </p:cNvPr>
          <p:cNvPicPr>
            <a:picLocks noChangeAspect="1"/>
          </p:cNvPicPr>
          <p:nvPr/>
        </p:nvPicPr>
        <p:blipFill>
          <a:blip r:embed="rId3"/>
          <a:stretch>
            <a:fillRect/>
          </a:stretch>
        </p:blipFill>
        <p:spPr>
          <a:xfrm>
            <a:off x="286521" y="1216941"/>
            <a:ext cx="4546361" cy="6560287"/>
          </a:xfrm>
          <a:prstGeom prst="rect">
            <a:avLst/>
          </a:prstGeom>
        </p:spPr>
      </p:pic>
      <p:pic>
        <p:nvPicPr>
          <p:cNvPr id="8" name="Picture 7">
            <a:extLst>
              <a:ext uri="{FF2B5EF4-FFF2-40B4-BE49-F238E27FC236}">
                <a16:creationId xmlns:a16="http://schemas.microsoft.com/office/drawing/2014/main" id="{56C438E4-4C10-D4B3-C684-6153D2F54C02}"/>
              </a:ext>
            </a:extLst>
          </p:cNvPr>
          <p:cNvPicPr>
            <a:picLocks noChangeAspect="1"/>
          </p:cNvPicPr>
          <p:nvPr/>
        </p:nvPicPr>
        <p:blipFill>
          <a:blip r:embed="rId4"/>
          <a:stretch>
            <a:fillRect/>
          </a:stretch>
        </p:blipFill>
        <p:spPr>
          <a:xfrm>
            <a:off x="9290098" y="1216940"/>
            <a:ext cx="4546362" cy="6560288"/>
          </a:xfrm>
          <a:prstGeom prst="rect">
            <a:avLst/>
          </a:prstGeom>
        </p:spPr>
      </p:pic>
    </p:spTree>
    <p:extLst>
      <p:ext uri="{BB962C8B-B14F-4D97-AF65-F5344CB8AC3E}">
        <p14:creationId xmlns:p14="http://schemas.microsoft.com/office/powerpoint/2010/main" val="55571442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721394" y="452372"/>
            <a:ext cx="5326912" cy="653415"/>
          </a:xfrm>
          <a:prstGeom prst="rect">
            <a:avLst/>
          </a:prstGeom>
          <a:noFill/>
          <a:ln/>
        </p:spPr>
        <p:txBody>
          <a:bodyPr wrap="none" rtlCol="0" anchor="t"/>
          <a:lstStyle/>
          <a:p>
            <a:pPr lvl="1">
              <a:lnSpc>
                <a:spcPts val="5146"/>
              </a:lnSpc>
            </a:pPr>
            <a:r>
              <a:rPr lang="en-US" sz="4800" dirty="0" err="1">
                <a:solidFill>
                  <a:srgbClr val="FFD9BE"/>
                </a:solidFill>
                <a:latin typeface="Quattrocento" pitchFamily="34" charset="0"/>
                <a:ea typeface="Quattrocento" pitchFamily="34" charset="-122"/>
                <a:cs typeface="Quattrocento" pitchFamily="34" charset="-120"/>
              </a:rPr>
              <a:t>WebSite</a:t>
            </a:r>
            <a:r>
              <a:rPr lang="en-US" sz="4800" dirty="0">
                <a:solidFill>
                  <a:srgbClr val="FFD9BE"/>
                </a:solidFill>
                <a:latin typeface="Quattrocento" pitchFamily="34" charset="0"/>
                <a:ea typeface="Quattrocento" pitchFamily="34" charset="-122"/>
                <a:cs typeface="Quattrocento" pitchFamily="34" charset="-120"/>
              </a:rPr>
              <a:t> Designs </a:t>
            </a:r>
            <a:r>
              <a:rPr lang="en-US" sz="2800" dirty="0">
                <a:solidFill>
                  <a:srgbClr val="FFD9BE"/>
                </a:solidFill>
                <a:latin typeface="Quattrocento" pitchFamily="34" charset="0"/>
                <a:ea typeface="Quattrocento" pitchFamily="34" charset="-122"/>
                <a:cs typeface="Quattrocento" pitchFamily="34" charset="-120"/>
              </a:rPr>
              <a:t>(Cont..)</a:t>
            </a:r>
            <a:endParaRPr lang="en-US" sz="4800" dirty="0"/>
          </a:p>
        </p:txBody>
      </p:sp>
      <p:sp>
        <p:nvSpPr>
          <p:cNvPr id="6" name="Text 6">
            <a:extLst>
              <a:ext uri="{FF2B5EF4-FFF2-40B4-BE49-F238E27FC236}">
                <a16:creationId xmlns:a16="http://schemas.microsoft.com/office/drawing/2014/main" id="{D8BD041E-A23C-37CE-C754-24E5317965CE}"/>
              </a:ext>
            </a:extLst>
          </p:cNvPr>
          <p:cNvSpPr/>
          <p:nvPr/>
        </p:nvSpPr>
        <p:spPr>
          <a:xfrm>
            <a:off x="5415831" y="1558159"/>
            <a:ext cx="3281601" cy="653415"/>
          </a:xfrm>
          <a:prstGeom prst="rect">
            <a:avLst/>
          </a:prstGeom>
          <a:noFill/>
          <a:ln/>
        </p:spPr>
        <p:txBody>
          <a:bodyPr wrap="square" rtlCol="0" anchor="t"/>
          <a:lstStyle/>
          <a:p>
            <a:pPr marL="914400" lvl="1" indent="-457200">
              <a:buFont typeface="Courier New" panose="02070309020205020404" pitchFamily="49" charset="0"/>
              <a:buChar char="o"/>
            </a:pPr>
            <a:r>
              <a:rPr lang="en-US" sz="3600" b="1" dirty="0">
                <a:solidFill>
                  <a:schemeClr val="bg1">
                    <a:lumMod val="95000"/>
                  </a:schemeClr>
                </a:solidFill>
              </a:rPr>
              <a:t>3D Page</a:t>
            </a:r>
          </a:p>
        </p:txBody>
      </p:sp>
      <p:pic>
        <p:nvPicPr>
          <p:cNvPr id="4" name="Picture 3">
            <a:extLst>
              <a:ext uri="{FF2B5EF4-FFF2-40B4-BE49-F238E27FC236}">
                <a16:creationId xmlns:a16="http://schemas.microsoft.com/office/drawing/2014/main" id="{13F4518A-4E13-334F-8453-DD903CFDBDA1}"/>
              </a:ext>
            </a:extLst>
          </p:cNvPr>
          <p:cNvPicPr>
            <a:picLocks noChangeAspect="1"/>
          </p:cNvPicPr>
          <p:nvPr/>
        </p:nvPicPr>
        <p:blipFill>
          <a:blip r:embed="rId3"/>
          <a:stretch>
            <a:fillRect/>
          </a:stretch>
        </p:blipFill>
        <p:spPr>
          <a:xfrm>
            <a:off x="447019" y="1252365"/>
            <a:ext cx="4968812" cy="6690157"/>
          </a:xfrm>
          <a:prstGeom prst="rect">
            <a:avLst/>
          </a:prstGeom>
        </p:spPr>
      </p:pic>
      <p:pic>
        <p:nvPicPr>
          <p:cNvPr id="8" name="Picture 7">
            <a:extLst>
              <a:ext uri="{FF2B5EF4-FFF2-40B4-BE49-F238E27FC236}">
                <a16:creationId xmlns:a16="http://schemas.microsoft.com/office/drawing/2014/main" id="{692A2801-889A-AAF1-0FD9-CAB17C4A868B}"/>
              </a:ext>
            </a:extLst>
          </p:cNvPr>
          <p:cNvPicPr>
            <a:picLocks noChangeAspect="1"/>
          </p:cNvPicPr>
          <p:nvPr/>
        </p:nvPicPr>
        <p:blipFill>
          <a:blip r:embed="rId4"/>
          <a:stretch>
            <a:fillRect/>
          </a:stretch>
        </p:blipFill>
        <p:spPr>
          <a:xfrm>
            <a:off x="8776536" y="1252365"/>
            <a:ext cx="5513622" cy="6690157"/>
          </a:xfrm>
          <a:prstGeom prst="rect">
            <a:avLst/>
          </a:prstGeom>
        </p:spPr>
      </p:pic>
    </p:spTree>
    <p:extLst>
      <p:ext uri="{BB962C8B-B14F-4D97-AF65-F5344CB8AC3E}">
        <p14:creationId xmlns:p14="http://schemas.microsoft.com/office/powerpoint/2010/main" val="257607926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721394" y="452372"/>
            <a:ext cx="5326912" cy="653415"/>
          </a:xfrm>
          <a:prstGeom prst="rect">
            <a:avLst/>
          </a:prstGeom>
          <a:noFill/>
          <a:ln/>
        </p:spPr>
        <p:txBody>
          <a:bodyPr wrap="none" rtlCol="0" anchor="t"/>
          <a:lstStyle/>
          <a:p>
            <a:pPr lvl="1">
              <a:lnSpc>
                <a:spcPts val="5146"/>
              </a:lnSpc>
            </a:pPr>
            <a:r>
              <a:rPr lang="en-US" sz="4800" dirty="0" err="1">
                <a:solidFill>
                  <a:srgbClr val="FFD9BE"/>
                </a:solidFill>
                <a:latin typeface="Quattrocento" pitchFamily="34" charset="0"/>
                <a:ea typeface="Quattrocento" pitchFamily="34" charset="-122"/>
                <a:cs typeface="Quattrocento" pitchFamily="34" charset="-120"/>
              </a:rPr>
              <a:t>WebSite</a:t>
            </a:r>
            <a:r>
              <a:rPr lang="en-US" sz="4800" dirty="0">
                <a:solidFill>
                  <a:srgbClr val="FFD9BE"/>
                </a:solidFill>
                <a:latin typeface="Quattrocento" pitchFamily="34" charset="0"/>
                <a:ea typeface="Quattrocento" pitchFamily="34" charset="-122"/>
                <a:cs typeface="Quattrocento" pitchFamily="34" charset="-120"/>
              </a:rPr>
              <a:t> Designs </a:t>
            </a:r>
            <a:r>
              <a:rPr lang="en-US" sz="2800" dirty="0">
                <a:solidFill>
                  <a:srgbClr val="FFD9BE"/>
                </a:solidFill>
                <a:latin typeface="Quattrocento" pitchFamily="34" charset="0"/>
                <a:ea typeface="Quattrocento" pitchFamily="34" charset="-122"/>
                <a:cs typeface="Quattrocento" pitchFamily="34" charset="-120"/>
              </a:rPr>
              <a:t>(Cont..)</a:t>
            </a:r>
            <a:endParaRPr lang="en-US" sz="4800" dirty="0"/>
          </a:p>
        </p:txBody>
      </p:sp>
      <p:sp>
        <p:nvSpPr>
          <p:cNvPr id="6" name="Text 6">
            <a:extLst>
              <a:ext uri="{FF2B5EF4-FFF2-40B4-BE49-F238E27FC236}">
                <a16:creationId xmlns:a16="http://schemas.microsoft.com/office/drawing/2014/main" id="{D8BD041E-A23C-37CE-C754-24E5317965CE}"/>
              </a:ext>
            </a:extLst>
          </p:cNvPr>
          <p:cNvSpPr/>
          <p:nvPr/>
        </p:nvSpPr>
        <p:spPr>
          <a:xfrm>
            <a:off x="5415831" y="1239179"/>
            <a:ext cx="4004616" cy="653415"/>
          </a:xfrm>
          <a:prstGeom prst="rect">
            <a:avLst/>
          </a:prstGeom>
          <a:noFill/>
          <a:ln/>
        </p:spPr>
        <p:txBody>
          <a:bodyPr wrap="square" rtlCol="0" anchor="t"/>
          <a:lstStyle/>
          <a:p>
            <a:pPr marL="800100" lvl="1" indent="-342900">
              <a:buFont typeface="Courier New" panose="02070309020205020404" pitchFamily="49" charset="0"/>
              <a:buChar char="o"/>
            </a:pPr>
            <a:r>
              <a:rPr lang="en-US" sz="3200" b="1" dirty="0">
                <a:solidFill>
                  <a:schemeClr val="bg1"/>
                </a:solidFill>
                <a:latin typeface="Quattrocento" panose="02020502030000000404" pitchFamily="18" charset="0"/>
              </a:rPr>
              <a:t>Shopping Cart</a:t>
            </a:r>
          </a:p>
        </p:txBody>
      </p:sp>
      <p:sp>
        <p:nvSpPr>
          <p:cNvPr id="9" name="Text 6">
            <a:extLst>
              <a:ext uri="{FF2B5EF4-FFF2-40B4-BE49-F238E27FC236}">
                <a16:creationId xmlns:a16="http://schemas.microsoft.com/office/drawing/2014/main" id="{E19E8FC2-2967-4C72-A00F-A2E3F2D76E5A}"/>
              </a:ext>
            </a:extLst>
          </p:cNvPr>
          <p:cNvSpPr/>
          <p:nvPr/>
        </p:nvSpPr>
        <p:spPr>
          <a:xfrm>
            <a:off x="2294539" y="5787012"/>
            <a:ext cx="4090311" cy="2509284"/>
          </a:xfrm>
          <a:prstGeom prst="rect">
            <a:avLst/>
          </a:prstGeom>
          <a:noFill/>
          <a:ln/>
        </p:spPr>
        <p:txBody>
          <a:bodyPr wrap="square" rtlCol="0" anchor="t"/>
          <a:lstStyle/>
          <a:p>
            <a:pPr algn="ctr"/>
            <a:r>
              <a:rPr lang="en-US" sz="3200" b="1" dirty="0">
                <a:solidFill>
                  <a:schemeClr val="bg1">
                    <a:lumMod val="95000"/>
                  </a:schemeClr>
                </a:solidFill>
              </a:rPr>
              <a:t>users can collect and store items they intend to purchase.</a:t>
            </a:r>
          </a:p>
        </p:txBody>
      </p:sp>
      <p:pic>
        <p:nvPicPr>
          <p:cNvPr id="4" name="Picture 3">
            <a:extLst>
              <a:ext uri="{FF2B5EF4-FFF2-40B4-BE49-F238E27FC236}">
                <a16:creationId xmlns:a16="http://schemas.microsoft.com/office/drawing/2014/main" id="{B3EA99BA-145E-823B-746D-ACC803B4C08A}"/>
              </a:ext>
            </a:extLst>
          </p:cNvPr>
          <p:cNvPicPr>
            <a:picLocks noChangeAspect="1"/>
          </p:cNvPicPr>
          <p:nvPr/>
        </p:nvPicPr>
        <p:blipFill>
          <a:blip r:embed="rId3"/>
          <a:stretch>
            <a:fillRect/>
          </a:stretch>
        </p:blipFill>
        <p:spPr>
          <a:xfrm>
            <a:off x="611082" y="2166626"/>
            <a:ext cx="7618517" cy="3237126"/>
          </a:xfrm>
          <a:prstGeom prst="rect">
            <a:avLst/>
          </a:prstGeom>
        </p:spPr>
      </p:pic>
      <p:pic>
        <p:nvPicPr>
          <p:cNvPr id="8" name="Picture 7">
            <a:extLst>
              <a:ext uri="{FF2B5EF4-FFF2-40B4-BE49-F238E27FC236}">
                <a16:creationId xmlns:a16="http://schemas.microsoft.com/office/drawing/2014/main" id="{340B3D72-875C-0425-30F0-AD843CBF622F}"/>
              </a:ext>
            </a:extLst>
          </p:cNvPr>
          <p:cNvPicPr>
            <a:picLocks noChangeAspect="1"/>
          </p:cNvPicPr>
          <p:nvPr/>
        </p:nvPicPr>
        <p:blipFill>
          <a:blip r:embed="rId4"/>
          <a:stretch>
            <a:fillRect/>
          </a:stretch>
        </p:blipFill>
        <p:spPr>
          <a:xfrm>
            <a:off x="9145954" y="1892594"/>
            <a:ext cx="5165797" cy="4746949"/>
          </a:xfrm>
          <a:prstGeom prst="rect">
            <a:avLst/>
          </a:prstGeom>
        </p:spPr>
      </p:pic>
    </p:spTree>
    <p:extLst>
      <p:ext uri="{BB962C8B-B14F-4D97-AF65-F5344CB8AC3E}">
        <p14:creationId xmlns:p14="http://schemas.microsoft.com/office/powerpoint/2010/main" val="64834001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931806" y="2311003"/>
            <a:ext cx="7477601" cy="1803797"/>
          </a:xfrm>
          <a:prstGeom prst="rect">
            <a:avLst/>
          </a:prstGeom>
          <a:noFill/>
          <a:ln/>
        </p:spPr>
        <p:txBody>
          <a:bodyPr wrap="square" rtlCol="0" anchor="t"/>
          <a:lstStyle/>
          <a:p>
            <a:pPr marL="0" indent="0" algn="ctr">
              <a:lnSpc>
                <a:spcPct val="300000"/>
              </a:lnSpc>
              <a:buNone/>
            </a:pPr>
            <a:r>
              <a:rPr lang="en-US" sz="5681" dirty="0">
                <a:solidFill>
                  <a:srgbClr val="FFD9BE"/>
                </a:solidFill>
                <a:latin typeface="Quattrocento" pitchFamily="34" charset="0"/>
                <a:ea typeface="Quattrocento" pitchFamily="34" charset="-122"/>
                <a:cs typeface="Quattrocento" pitchFamily="34" charset="-120"/>
              </a:rPr>
              <a:t>3D Feature</a:t>
            </a:r>
            <a:endParaRPr lang="en-US" sz="5681" dirty="0"/>
          </a:p>
        </p:txBody>
      </p:sp>
      <p:sp>
        <p:nvSpPr>
          <p:cNvPr id="6" name="Text 3"/>
          <p:cNvSpPr/>
          <p:nvPr/>
        </p:nvSpPr>
        <p:spPr>
          <a:xfrm>
            <a:off x="833199" y="4683443"/>
            <a:ext cx="7477601" cy="999768"/>
          </a:xfrm>
          <a:prstGeom prst="rect">
            <a:avLst/>
          </a:prstGeom>
          <a:noFill/>
          <a:ln/>
        </p:spPr>
        <p:txBody>
          <a:bodyPr wrap="square" rtlCol="0" anchor="t"/>
          <a:lstStyle/>
          <a:p>
            <a:pPr marL="0" indent="0">
              <a:lnSpc>
                <a:spcPts val="2624"/>
              </a:lnSpc>
              <a:buNone/>
            </a:pPr>
            <a:endParaRPr lang="en-US" sz="1750" dirty="0"/>
          </a:p>
        </p:txBody>
      </p:sp>
      <p:pic>
        <p:nvPicPr>
          <p:cNvPr id="10" name="Picture 9">
            <a:extLst>
              <a:ext uri="{FF2B5EF4-FFF2-40B4-BE49-F238E27FC236}">
                <a16:creationId xmlns:a16="http://schemas.microsoft.com/office/drawing/2014/main" id="{ED2C652E-6F74-4294-9898-E06E952083D9}"/>
              </a:ext>
            </a:extLst>
          </p:cNvPr>
          <p:cNvPicPr>
            <a:picLocks noChangeAspect="1"/>
          </p:cNvPicPr>
          <p:nvPr/>
        </p:nvPicPr>
        <p:blipFill>
          <a:blip r:embed="rId3"/>
          <a:stretch>
            <a:fillRect/>
          </a:stretch>
        </p:blipFill>
        <p:spPr>
          <a:xfrm>
            <a:off x="6400800" y="0"/>
            <a:ext cx="8229600" cy="8229600"/>
          </a:xfrm>
          <a:prstGeom prst="rect">
            <a:avLst/>
          </a:prstGeom>
        </p:spPr>
      </p:pic>
    </p:spTree>
    <p:extLst>
      <p:ext uri="{BB962C8B-B14F-4D97-AF65-F5344CB8AC3E}">
        <p14:creationId xmlns:p14="http://schemas.microsoft.com/office/powerpoint/2010/main" val="273586318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538400" y="2311003"/>
            <a:ext cx="7477601" cy="1803797"/>
          </a:xfrm>
          <a:prstGeom prst="rect">
            <a:avLst/>
          </a:prstGeom>
          <a:noFill/>
          <a:ln/>
        </p:spPr>
        <p:txBody>
          <a:bodyPr wrap="square" rtlCol="0" anchor="t"/>
          <a:lstStyle/>
          <a:p>
            <a:pPr marL="0" indent="0" algn="ctr">
              <a:lnSpc>
                <a:spcPct val="300000"/>
              </a:lnSpc>
              <a:buNone/>
            </a:pPr>
            <a:r>
              <a:rPr lang="en-US" sz="7200" dirty="0">
                <a:solidFill>
                  <a:srgbClr val="FFD9BE"/>
                </a:solidFill>
                <a:latin typeface="Quattrocento" pitchFamily="34" charset="0"/>
                <a:ea typeface="Quattrocento" pitchFamily="34" charset="-122"/>
                <a:cs typeface="Quattrocento" pitchFamily="34" charset="-120"/>
              </a:rPr>
              <a:t>Tools</a:t>
            </a:r>
            <a:r>
              <a:rPr lang="en-US" sz="5681" dirty="0">
                <a:solidFill>
                  <a:srgbClr val="FFD9BE"/>
                </a:solidFill>
                <a:latin typeface="Quattrocento" pitchFamily="34" charset="0"/>
                <a:ea typeface="Quattrocento" pitchFamily="34" charset="-122"/>
                <a:cs typeface="Quattrocento" pitchFamily="34" charset="-120"/>
              </a:rPr>
              <a:t> </a:t>
            </a:r>
            <a:r>
              <a:rPr lang="en-US" sz="4800" dirty="0">
                <a:solidFill>
                  <a:srgbClr val="FFD9BE"/>
                </a:solidFill>
                <a:latin typeface="Quattrocento" pitchFamily="34" charset="0"/>
                <a:ea typeface="Quattrocento" pitchFamily="34" charset="-122"/>
                <a:cs typeface="Quattrocento" pitchFamily="34" charset="-120"/>
              </a:rPr>
              <a:t>(0/2)</a:t>
            </a:r>
            <a:endParaRPr lang="en-US" sz="5681" dirty="0"/>
          </a:p>
        </p:txBody>
      </p:sp>
      <p:sp>
        <p:nvSpPr>
          <p:cNvPr id="6" name="Text 3"/>
          <p:cNvSpPr/>
          <p:nvPr/>
        </p:nvSpPr>
        <p:spPr>
          <a:xfrm>
            <a:off x="833199" y="4683443"/>
            <a:ext cx="7477601" cy="999768"/>
          </a:xfrm>
          <a:prstGeom prst="rect">
            <a:avLst/>
          </a:prstGeom>
          <a:noFill/>
          <a:ln/>
        </p:spPr>
        <p:txBody>
          <a:bodyPr wrap="square" rtlCol="0" anchor="t"/>
          <a:lstStyle/>
          <a:p>
            <a:pPr marL="0" indent="0">
              <a:lnSpc>
                <a:spcPts val="2624"/>
              </a:lnSpc>
              <a:buNone/>
            </a:pPr>
            <a:endParaRPr lang="en-US" sz="1750" dirty="0"/>
          </a:p>
        </p:txBody>
      </p:sp>
      <p:pic>
        <p:nvPicPr>
          <p:cNvPr id="12" name="Picture 11">
            <a:extLst>
              <a:ext uri="{FF2B5EF4-FFF2-40B4-BE49-F238E27FC236}">
                <a16:creationId xmlns:a16="http://schemas.microsoft.com/office/drawing/2014/main" id="{2539D105-1BD2-4382-9868-388977DF3FB7}"/>
              </a:ext>
            </a:extLst>
          </p:cNvPr>
          <p:cNvPicPr>
            <a:picLocks noChangeAspect="1"/>
          </p:cNvPicPr>
          <p:nvPr/>
        </p:nvPicPr>
        <p:blipFill>
          <a:blip r:embed="rId3"/>
          <a:stretch>
            <a:fillRect/>
          </a:stretch>
        </p:blipFill>
        <p:spPr>
          <a:xfrm>
            <a:off x="6400800" y="0"/>
            <a:ext cx="8229600" cy="8229600"/>
          </a:xfrm>
          <a:prstGeom prst="rect">
            <a:avLst/>
          </a:prstGeom>
        </p:spPr>
      </p:pic>
    </p:spTree>
    <p:extLst>
      <p:ext uri="{BB962C8B-B14F-4D97-AF65-F5344CB8AC3E}">
        <p14:creationId xmlns:p14="http://schemas.microsoft.com/office/powerpoint/2010/main" val="281642489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pPr marL="342900" indent="-342900">
              <a:lnSpc>
                <a:spcPts val="2573"/>
              </a:lnSpc>
              <a:buFont typeface="Arial" panose="020B0604020202020204" pitchFamily="34" charset="0"/>
              <a:buChar char="•"/>
            </a:pPr>
            <a:endParaRPr lang="en-US" dirty="0"/>
          </a:p>
        </p:txBody>
      </p:sp>
      <p:sp>
        <p:nvSpPr>
          <p:cNvPr id="5" name="Text 2"/>
          <p:cNvSpPr/>
          <p:nvPr/>
        </p:nvSpPr>
        <p:spPr>
          <a:xfrm>
            <a:off x="833139" y="949910"/>
            <a:ext cx="5228153"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Tools (1/2)</a:t>
            </a:r>
            <a:endParaRPr lang="en-US" sz="4117" dirty="0"/>
          </a:p>
        </p:txBody>
      </p:sp>
      <p:sp>
        <p:nvSpPr>
          <p:cNvPr id="6" name="Text 3"/>
          <p:cNvSpPr/>
          <p:nvPr/>
        </p:nvSpPr>
        <p:spPr>
          <a:xfrm>
            <a:off x="833139" y="6050777"/>
            <a:ext cx="7477601" cy="666512"/>
          </a:xfrm>
          <a:prstGeom prst="rect">
            <a:avLst/>
          </a:prstGeom>
          <a:noFill/>
          <a:ln/>
        </p:spPr>
        <p:txBody>
          <a:bodyPr wrap="square" rtlCol="0" anchor="t"/>
          <a:lstStyle/>
          <a:p>
            <a:pPr>
              <a:lnSpc>
                <a:spcPct val="150000"/>
              </a:lnSpc>
            </a:pPr>
            <a:r>
              <a:rPr lang="en-US" dirty="0">
                <a:solidFill>
                  <a:srgbClr val="F9EEE7"/>
                </a:solidFill>
                <a:latin typeface="Quattrocento" pitchFamily="34" charset="0"/>
                <a:ea typeface="Quattrocento" pitchFamily="34" charset="-122"/>
                <a:cs typeface="Quattrocento" pitchFamily="34" charset="-120"/>
              </a:rPr>
              <a:t>We leverage Vite as our </a:t>
            </a:r>
            <a:r>
              <a:rPr lang="en-US" b="1" dirty="0">
                <a:solidFill>
                  <a:srgbClr val="F9EEE7"/>
                </a:solidFill>
                <a:latin typeface="Quattrocento" pitchFamily="34" charset="0"/>
                <a:ea typeface="Quattrocento" pitchFamily="34" charset="-122"/>
                <a:cs typeface="Quattrocento" pitchFamily="34" charset="-120"/>
              </a:rPr>
              <a:t>front-end build tool</a:t>
            </a:r>
            <a:r>
              <a:rPr lang="en-US" dirty="0">
                <a:solidFill>
                  <a:srgbClr val="F9EEE7"/>
                </a:solidFill>
                <a:latin typeface="Quattrocento" pitchFamily="34" charset="0"/>
                <a:ea typeface="Quattrocento" pitchFamily="34" charset="-122"/>
                <a:cs typeface="Quattrocento" pitchFamily="34" charset="-120"/>
              </a:rPr>
              <a:t> to streamline the development of our project </a:t>
            </a:r>
            <a:r>
              <a:rPr lang="en-US" i="1" dirty="0">
                <a:solidFill>
                  <a:srgbClr val="F9EEE7"/>
                </a:solidFill>
                <a:latin typeface="Quattrocento" pitchFamily="34" charset="0"/>
                <a:ea typeface="Quattrocento" pitchFamily="34" charset="-122"/>
                <a:cs typeface="Quattrocento" pitchFamily="34" charset="-120"/>
              </a:rPr>
              <a:t>(local host)</a:t>
            </a:r>
            <a:r>
              <a:rPr lang="en-US" dirty="0">
                <a:solidFill>
                  <a:srgbClr val="F9EEE7"/>
                </a:solidFill>
                <a:latin typeface="Quattrocento" pitchFamily="34" charset="0"/>
                <a:ea typeface="Quattrocento" pitchFamily="34" charset="-122"/>
                <a:cs typeface="Quattrocento" pitchFamily="34" charset="-120"/>
              </a:rPr>
              <a:t>.</a:t>
            </a:r>
            <a:endParaRPr lang="en-US" dirty="0"/>
          </a:p>
        </p:txBody>
      </p:sp>
      <p:sp>
        <p:nvSpPr>
          <p:cNvPr id="7" name="Text 4"/>
          <p:cNvSpPr/>
          <p:nvPr/>
        </p:nvSpPr>
        <p:spPr>
          <a:xfrm>
            <a:off x="966548" y="5544664"/>
            <a:ext cx="2614017" cy="326827"/>
          </a:xfrm>
          <a:prstGeom prst="rect">
            <a:avLst/>
          </a:prstGeom>
          <a:noFill/>
          <a:ln/>
        </p:spPr>
        <p:txBody>
          <a:bodyPr wrap="none" rtlCol="0" anchor="t"/>
          <a:lstStyle/>
          <a:p>
            <a:pPr marL="342900" indent="-342900">
              <a:lnSpc>
                <a:spcPts val="2573"/>
              </a:lnSpc>
              <a:buFont typeface="Arial" panose="020B0604020202020204" pitchFamily="34" charset="0"/>
              <a:buChar char="•"/>
            </a:pPr>
            <a:r>
              <a:rPr lang="en-US" sz="2058" dirty="0">
                <a:solidFill>
                  <a:srgbClr val="FFD9BE"/>
                </a:solidFill>
                <a:latin typeface="Quattrocento" pitchFamily="34" charset="0"/>
                <a:ea typeface="Quattrocento" pitchFamily="34" charset="-122"/>
                <a:cs typeface="Quattrocento" pitchFamily="34" charset="-120"/>
              </a:rPr>
              <a:t>Why using Vite</a:t>
            </a:r>
            <a:endParaRPr lang="en-US" sz="2058" dirty="0"/>
          </a:p>
        </p:txBody>
      </p:sp>
      <p:sp>
        <p:nvSpPr>
          <p:cNvPr id="9" name="Text 4">
            <a:extLst>
              <a:ext uri="{FF2B5EF4-FFF2-40B4-BE49-F238E27FC236}">
                <a16:creationId xmlns:a16="http://schemas.microsoft.com/office/drawing/2014/main" id="{AFE34224-C21D-4A56-A4AB-0734BCB91E94}"/>
              </a:ext>
            </a:extLst>
          </p:cNvPr>
          <p:cNvSpPr/>
          <p:nvPr/>
        </p:nvSpPr>
        <p:spPr>
          <a:xfrm>
            <a:off x="630507" y="2031283"/>
            <a:ext cx="2614017" cy="326827"/>
          </a:xfrm>
          <a:prstGeom prst="rect">
            <a:avLst/>
          </a:prstGeom>
          <a:noFill/>
          <a:ln/>
        </p:spPr>
        <p:txBody>
          <a:bodyPr wrap="none" rtlCol="0" anchor="t"/>
          <a:lstStyle/>
          <a:p>
            <a:pPr>
              <a:lnSpc>
                <a:spcPts val="2573"/>
              </a:lnSpc>
            </a:pPr>
            <a:r>
              <a:rPr lang="en-US" sz="2800" dirty="0">
                <a:solidFill>
                  <a:srgbClr val="FFD9BE"/>
                </a:solidFill>
                <a:latin typeface="Quattrocento" pitchFamily="34" charset="0"/>
                <a:ea typeface="Quattrocento" pitchFamily="34" charset="-122"/>
              </a:rPr>
              <a:t>1 - </a:t>
            </a:r>
            <a:r>
              <a:rPr lang="en-US" sz="2800" dirty="0" err="1">
                <a:solidFill>
                  <a:srgbClr val="FFD9BE"/>
                </a:solidFill>
                <a:latin typeface="Quattrocento" pitchFamily="34" charset="0"/>
                <a:ea typeface="Quattrocento" pitchFamily="34" charset="-122"/>
              </a:rPr>
              <a:t>Vite</a:t>
            </a:r>
            <a:endParaRPr lang="en-US" sz="2800" dirty="0"/>
          </a:p>
        </p:txBody>
      </p:sp>
      <p:pic>
        <p:nvPicPr>
          <p:cNvPr id="10" name="Picture 6">
            <a:extLst>
              <a:ext uri="{FF2B5EF4-FFF2-40B4-BE49-F238E27FC236}">
                <a16:creationId xmlns:a16="http://schemas.microsoft.com/office/drawing/2014/main" id="{F862924B-0947-4B83-AD5A-7594646B4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136" y="2858223"/>
            <a:ext cx="1504421" cy="14827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 4">
            <a:extLst>
              <a:ext uri="{FF2B5EF4-FFF2-40B4-BE49-F238E27FC236}">
                <a16:creationId xmlns:a16="http://schemas.microsoft.com/office/drawing/2014/main" id="{C42F950D-6D42-4A99-832F-9330EDC15343}"/>
              </a:ext>
            </a:extLst>
          </p:cNvPr>
          <p:cNvSpPr/>
          <p:nvPr/>
        </p:nvSpPr>
        <p:spPr>
          <a:xfrm>
            <a:off x="6008191" y="2031283"/>
            <a:ext cx="2614017" cy="326827"/>
          </a:xfrm>
          <a:prstGeom prst="rect">
            <a:avLst/>
          </a:prstGeom>
          <a:noFill/>
          <a:ln/>
        </p:spPr>
        <p:txBody>
          <a:bodyPr wrap="none" rtlCol="0" anchor="t"/>
          <a:lstStyle/>
          <a:p>
            <a:pPr>
              <a:lnSpc>
                <a:spcPts val="2573"/>
              </a:lnSpc>
            </a:pPr>
            <a:r>
              <a:rPr lang="en-US" sz="2800" dirty="0">
                <a:solidFill>
                  <a:srgbClr val="FFD9BE"/>
                </a:solidFill>
                <a:latin typeface="Quattrocento" pitchFamily="34" charset="0"/>
                <a:ea typeface="Quattrocento" pitchFamily="34" charset="-122"/>
              </a:rPr>
              <a:t>2- </a:t>
            </a:r>
            <a:r>
              <a:rPr lang="en-US" sz="2800" dirty="0" err="1">
                <a:solidFill>
                  <a:srgbClr val="FFD9BE"/>
                </a:solidFill>
                <a:latin typeface="Quattrocento" pitchFamily="34" charset="0"/>
                <a:ea typeface="Quattrocento" pitchFamily="34" charset="-122"/>
              </a:rPr>
              <a:t>ThreeJS</a:t>
            </a:r>
            <a:endParaRPr lang="en-US" sz="2800" dirty="0"/>
          </a:p>
        </p:txBody>
      </p:sp>
      <p:pic>
        <p:nvPicPr>
          <p:cNvPr id="12" name="Picture 2">
            <a:extLst>
              <a:ext uri="{FF2B5EF4-FFF2-40B4-BE49-F238E27FC236}">
                <a16:creationId xmlns:a16="http://schemas.microsoft.com/office/drawing/2014/main" id="{6A586277-714D-4681-A49D-9A8130AB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8191" y="2553235"/>
            <a:ext cx="1806677" cy="18066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85B4AA2-0CA2-4143-B5F8-D73B25587E11}"/>
              </a:ext>
            </a:extLst>
          </p:cNvPr>
          <p:cNvPicPr>
            <a:picLocks noChangeAspect="1"/>
          </p:cNvPicPr>
          <p:nvPr/>
        </p:nvPicPr>
        <p:blipFill>
          <a:blip r:embed="rId5"/>
          <a:stretch>
            <a:fillRect/>
          </a:stretch>
        </p:blipFill>
        <p:spPr>
          <a:xfrm>
            <a:off x="8474148" y="0"/>
            <a:ext cx="6156251" cy="8229600"/>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348389" y="864275"/>
            <a:ext cx="5228153" cy="653415"/>
          </a:xfrm>
          <a:prstGeom prst="rect">
            <a:avLst/>
          </a:prstGeom>
          <a:noFill/>
          <a:ln/>
        </p:spPr>
        <p:txBody>
          <a:bodyPr wrap="none" rtlCol="0" anchor="t"/>
          <a:lstStyle/>
          <a:p>
            <a:pPr marL="0" indent="0">
              <a:lnSpc>
                <a:spcPts val="5146"/>
              </a:lnSpc>
              <a:buNone/>
            </a:pPr>
            <a:r>
              <a:rPr lang="en-US" sz="4800" dirty="0">
                <a:solidFill>
                  <a:srgbClr val="FFD9BE"/>
                </a:solidFill>
                <a:latin typeface="Quattrocento" pitchFamily="34" charset="0"/>
                <a:ea typeface="Quattrocento" pitchFamily="34" charset="-122"/>
                <a:cs typeface="Quattrocento" pitchFamily="34" charset="-120"/>
              </a:rPr>
              <a:t>Outlines</a:t>
            </a:r>
            <a:endParaRPr lang="en-US" sz="4800" dirty="0"/>
          </a:p>
        </p:txBody>
      </p:sp>
      <p:sp>
        <p:nvSpPr>
          <p:cNvPr id="5" name="Text 3"/>
          <p:cNvSpPr/>
          <p:nvPr/>
        </p:nvSpPr>
        <p:spPr>
          <a:xfrm>
            <a:off x="2348389" y="1850946"/>
            <a:ext cx="3148965" cy="326827"/>
          </a:xfrm>
          <a:prstGeom prst="rect">
            <a:avLst/>
          </a:prstGeom>
          <a:noFill/>
          <a:ln/>
        </p:spPr>
        <p:txBody>
          <a:bodyPr wrap="none" rtlCol="0" anchor="t"/>
          <a:lstStyle/>
          <a:p>
            <a:pPr marL="0" indent="0">
              <a:lnSpc>
                <a:spcPts val="2573"/>
              </a:lnSpc>
              <a:buNone/>
            </a:pPr>
            <a:r>
              <a:rPr lang="en-US" sz="2800" dirty="0">
                <a:solidFill>
                  <a:srgbClr val="FFD9BE"/>
                </a:solidFill>
                <a:latin typeface="Quattrocento" pitchFamily="34" charset="0"/>
                <a:ea typeface="Quattrocento" pitchFamily="34" charset="-122"/>
                <a:cs typeface="Quattrocento" pitchFamily="34" charset="-120"/>
              </a:rPr>
              <a:t>The main sections include:</a:t>
            </a:r>
            <a:endParaRPr lang="en-US" sz="2800" dirty="0"/>
          </a:p>
        </p:txBody>
      </p:sp>
      <p:sp>
        <p:nvSpPr>
          <p:cNvPr id="6" name="Text 4"/>
          <p:cNvSpPr/>
          <p:nvPr/>
        </p:nvSpPr>
        <p:spPr>
          <a:xfrm>
            <a:off x="2703790" y="2511028"/>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Introduction</a:t>
            </a:r>
            <a:endParaRPr lang="en-US" sz="2000" dirty="0"/>
          </a:p>
        </p:txBody>
      </p:sp>
      <p:sp>
        <p:nvSpPr>
          <p:cNvPr id="7" name="Text 5"/>
          <p:cNvSpPr/>
          <p:nvPr/>
        </p:nvSpPr>
        <p:spPr>
          <a:xfrm>
            <a:off x="2693341" y="2837855"/>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Related works</a:t>
            </a:r>
            <a:endParaRPr lang="en-US" sz="2000" dirty="0"/>
          </a:p>
        </p:txBody>
      </p:sp>
      <p:sp>
        <p:nvSpPr>
          <p:cNvPr id="8" name="Text 6"/>
          <p:cNvSpPr/>
          <p:nvPr/>
        </p:nvSpPr>
        <p:spPr>
          <a:xfrm>
            <a:off x="2713255" y="3174398"/>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Problem statement</a:t>
            </a:r>
            <a:endParaRPr lang="en-US" sz="2000" dirty="0"/>
          </a:p>
        </p:txBody>
      </p:sp>
      <p:sp>
        <p:nvSpPr>
          <p:cNvPr id="9" name="Text 7"/>
          <p:cNvSpPr/>
          <p:nvPr/>
        </p:nvSpPr>
        <p:spPr>
          <a:xfrm>
            <a:off x="2713255" y="3521203"/>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Problem solutions</a:t>
            </a:r>
            <a:endParaRPr lang="en-US" sz="2000" dirty="0"/>
          </a:p>
        </p:txBody>
      </p:sp>
      <p:sp>
        <p:nvSpPr>
          <p:cNvPr id="12" name="Text 10"/>
          <p:cNvSpPr/>
          <p:nvPr/>
        </p:nvSpPr>
        <p:spPr>
          <a:xfrm>
            <a:off x="2693341" y="4494169"/>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System Methodology</a:t>
            </a:r>
            <a:endParaRPr lang="en-US" sz="2000" dirty="0"/>
          </a:p>
        </p:txBody>
      </p:sp>
      <p:sp>
        <p:nvSpPr>
          <p:cNvPr id="13" name="Text 11"/>
          <p:cNvSpPr/>
          <p:nvPr/>
        </p:nvSpPr>
        <p:spPr>
          <a:xfrm>
            <a:off x="2703790" y="5150196"/>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rPr>
              <a:t>Back-End</a:t>
            </a:r>
            <a:endParaRPr lang="en-US" sz="2000" dirty="0"/>
          </a:p>
        </p:txBody>
      </p:sp>
      <p:sp>
        <p:nvSpPr>
          <p:cNvPr id="15" name="Text 13"/>
          <p:cNvSpPr/>
          <p:nvPr/>
        </p:nvSpPr>
        <p:spPr>
          <a:xfrm>
            <a:off x="2713255" y="5499600"/>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Machine learning</a:t>
            </a:r>
            <a:endParaRPr lang="en-US" sz="2000" dirty="0"/>
          </a:p>
        </p:txBody>
      </p:sp>
      <p:sp>
        <p:nvSpPr>
          <p:cNvPr id="16" name="Text 14"/>
          <p:cNvSpPr/>
          <p:nvPr/>
        </p:nvSpPr>
        <p:spPr>
          <a:xfrm>
            <a:off x="2713255" y="5832856"/>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rPr>
              <a:t>Website Demo</a:t>
            </a:r>
            <a:endParaRPr lang="en-US" sz="2000" dirty="0"/>
          </a:p>
        </p:txBody>
      </p:sp>
      <p:sp>
        <p:nvSpPr>
          <p:cNvPr id="17" name="Text 15"/>
          <p:cNvSpPr/>
          <p:nvPr/>
        </p:nvSpPr>
        <p:spPr>
          <a:xfrm>
            <a:off x="2713255" y="6150989"/>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Operations</a:t>
            </a:r>
            <a:endParaRPr lang="en-US" dirty="0"/>
          </a:p>
        </p:txBody>
      </p:sp>
      <p:pic>
        <p:nvPicPr>
          <p:cNvPr id="20" name="Picture 19">
            <a:extLst>
              <a:ext uri="{FF2B5EF4-FFF2-40B4-BE49-F238E27FC236}">
                <a16:creationId xmlns:a16="http://schemas.microsoft.com/office/drawing/2014/main" id="{A7E713C3-BB51-2103-F146-F6F0E9C24180}"/>
              </a:ext>
            </a:extLst>
          </p:cNvPr>
          <p:cNvPicPr>
            <a:picLocks noChangeAspect="1"/>
          </p:cNvPicPr>
          <p:nvPr/>
        </p:nvPicPr>
        <p:blipFill>
          <a:blip r:embed="rId3"/>
          <a:stretch>
            <a:fillRect/>
          </a:stretch>
        </p:blipFill>
        <p:spPr>
          <a:xfrm>
            <a:off x="8793126" y="0"/>
            <a:ext cx="5826825" cy="8229600"/>
          </a:xfrm>
          <a:prstGeom prst="rect">
            <a:avLst/>
          </a:prstGeom>
        </p:spPr>
      </p:pic>
      <p:sp>
        <p:nvSpPr>
          <p:cNvPr id="21" name="Text 9">
            <a:extLst>
              <a:ext uri="{FF2B5EF4-FFF2-40B4-BE49-F238E27FC236}">
                <a16:creationId xmlns:a16="http://schemas.microsoft.com/office/drawing/2014/main" id="{E067054C-E6F3-69A7-C38E-5EBE57209DD2}"/>
              </a:ext>
            </a:extLst>
          </p:cNvPr>
          <p:cNvSpPr/>
          <p:nvPr/>
        </p:nvSpPr>
        <p:spPr>
          <a:xfrm>
            <a:off x="2713255" y="3838142"/>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Software requirements</a:t>
            </a:r>
            <a:endParaRPr lang="en-US" sz="2000" dirty="0"/>
          </a:p>
        </p:txBody>
      </p:sp>
      <p:sp>
        <p:nvSpPr>
          <p:cNvPr id="22" name="Text 9">
            <a:extLst>
              <a:ext uri="{FF2B5EF4-FFF2-40B4-BE49-F238E27FC236}">
                <a16:creationId xmlns:a16="http://schemas.microsoft.com/office/drawing/2014/main" id="{64E39BDC-6434-784F-B6EA-6C5EA45D276C}"/>
              </a:ext>
            </a:extLst>
          </p:cNvPr>
          <p:cNvSpPr/>
          <p:nvPr/>
        </p:nvSpPr>
        <p:spPr>
          <a:xfrm>
            <a:off x="2693341" y="6499368"/>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References</a:t>
            </a:r>
            <a:endParaRPr lang="en-US" sz="2000" dirty="0"/>
          </a:p>
        </p:txBody>
      </p:sp>
      <p:sp>
        <p:nvSpPr>
          <p:cNvPr id="10" name="Text 12">
            <a:extLst>
              <a:ext uri="{FF2B5EF4-FFF2-40B4-BE49-F238E27FC236}">
                <a16:creationId xmlns:a16="http://schemas.microsoft.com/office/drawing/2014/main" id="{06EF19EE-1AD2-BCC5-8F7C-53B9C42CC66D}"/>
              </a:ext>
            </a:extLst>
          </p:cNvPr>
          <p:cNvSpPr/>
          <p:nvPr/>
        </p:nvSpPr>
        <p:spPr>
          <a:xfrm>
            <a:off x="2713255" y="4835499"/>
            <a:ext cx="9578102" cy="333256"/>
          </a:xfrm>
          <a:prstGeom prst="rect">
            <a:avLst/>
          </a:prstGeom>
          <a:noFill/>
          <a:ln/>
        </p:spPr>
        <p:txBody>
          <a:bodyPr wrap="none" rtlCol="0" anchor="t"/>
          <a:lstStyle/>
          <a:p>
            <a:pPr marL="342900" indent="-342900">
              <a:lnSpc>
                <a:spcPts val="2624"/>
              </a:lnSpc>
              <a:buSzPct val="100000"/>
              <a:buFontTx/>
              <a:buChar char="•"/>
            </a:pPr>
            <a:r>
              <a:rPr lang="en-US" sz="2000" dirty="0">
                <a:solidFill>
                  <a:srgbClr val="F9EEE7"/>
                </a:solidFill>
                <a:latin typeface="Quattrocento" pitchFamily="34" charset="0"/>
                <a:ea typeface="Quattrocento" pitchFamily="34" charset="-122"/>
                <a:cs typeface="Quattrocento" pitchFamily="34" charset="-120"/>
              </a:rPr>
              <a:t>3D Feature</a:t>
            </a:r>
            <a:endParaRPr lang="en-US" sz="2000" dirty="0"/>
          </a:p>
          <a:p>
            <a:pPr marL="342900" indent="-342900" algn="l">
              <a:lnSpc>
                <a:spcPts val="2624"/>
              </a:lnSpc>
              <a:buSzPct val="100000"/>
              <a:buChar char="•"/>
            </a:pPr>
            <a:endParaRPr lang="en-US" sz="2000" dirty="0"/>
          </a:p>
        </p:txBody>
      </p:sp>
      <p:sp>
        <p:nvSpPr>
          <p:cNvPr id="11" name="Text 9">
            <a:extLst>
              <a:ext uri="{FF2B5EF4-FFF2-40B4-BE49-F238E27FC236}">
                <a16:creationId xmlns:a16="http://schemas.microsoft.com/office/drawing/2014/main" id="{818A7144-E1D5-2069-3ADB-D1D6139202FC}"/>
              </a:ext>
            </a:extLst>
          </p:cNvPr>
          <p:cNvSpPr/>
          <p:nvPr/>
        </p:nvSpPr>
        <p:spPr>
          <a:xfrm>
            <a:off x="2713255" y="4171398"/>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Used Tools</a:t>
            </a:r>
            <a:endParaRPr lang="en-US" sz="2000" dirty="0"/>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4259897" y="671859"/>
            <a:ext cx="5228153" cy="653415"/>
          </a:xfrm>
          <a:prstGeom prst="rect">
            <a:avLst/>
          </a:prstGeom>
          <a:noFill/>
          <a:ln/>
        </p:spPr>
        <p:txBody>
          <a:bodyPr wrap="none" rtlCol="0" anchor="t"/>
          <a:lstStyle/>
          <a:p>
            <a:pPr marL="0" indent="0" algn="ctr">
              <a:lnSpc>
                <a:spcPts val="5146"/>
              </a:lnSpc>
              <a:buNone/>
            </a:pPr>
            <a:r>
              <a:rPr lang="en-US" sz="4117" dirty="0">
                <a:solidFill>
                  <a:srgbClr val="FFD9BE"/>
                </a:solidFill>
                <a:latin typeface="Quattrocento" pitchFamily="34" charset="0"/>
                <a:ea typeface="Quattrocento" pitchFamily="34" charset="-122"/>
                <a:cs typeface="Quattrocento" pitchFamily="34" charset="-120"/>
              </a:rPr>
              <a:t>WebGL vs. Three.js</a:t>
            </a:r>
            <a:endParaRPr lang="en-US" sz="4117" dirty="0"/>
          </a:p>
        </p:txBody>
      </p:sp>
      <p:sp>
        <p:nvSpPr>
          <p:cNvPr id="5" name="Text 3"/>
          <p:cNvSpPr/>
          <p:nvPr/>
        </p:nvSpPr>
        <p:spPr>
          <a:xfrm>
            <a:off x="2348389" y="2253972"/>
            <a:ext cx="2614017" cy="326827"/>
          </a:xfrm>
          <a:prstGeom prst="rect">
            <a:avLst/>
          </a:prstGeom>
          <a:noFill/>
          <a:ln/>
        </p:spPr>
        <p:txBody>
          <a:bodyPr wrap="none" rtlCol="0" anchor="t"/>
          <a:lstStyle/>
          <a:p>
            <a:pPr marL="0" indent="0" algn="ctr">
              <a:lnSpc>
                <a:spcPts val="2573"/>
              </a:lnSpc>
              <a:buNone/>
            </a:pPr>
            <a:r>
              <a:rPr lang="en-US" sz="2058" dirty="0">
                <a:solidFill>
                  <a:srgbClr val="FFD9BE"/>
                </a:solidFill>
                <a:latin typeface="Quattrocento" pitchFamily="34" charset="0"/>
                <a:ea typeface="Quattrocento" pitchFamily="34" charset="-122"/>
                <a:cs typeface="Quattrocento" pitchFamily="34" charset="-120"/>
              </a:rPr>
              <a:t>Why using Three.js?</a:t>
            </a:r>
            <a:endParaRPr lang="en-US" sz="2058" dirty="0"/>
          </a:p>
        </p:txBody>
      </p:sp>
      <p:sp>
        <p:nvSpPr>
          <p:cNvPr id="6" name="Text 4"/>
          <p:cNvSpPr/>
          <p:nvPr/>
        </p:nvSpPr>
        <p:spPr>
          <a:xfrm>
            <a:off x="4962406" y="6496284"/>
            <a:ext cx="4695706" cy="1333024"/>
          </a:xfrm>
          <a:prstGeom prst="rect">
            <a:avLst/>
          </a:prstGeom>
          <a:noFill/>
          <a:ln/>
        </p:spPr>
        <p:txBody>
          <a:bodyPr wrap="square" rtlCol="0" anchor="t"/>
          <a:lstStyle/>
          <a:p>
            <a:pPr marL="0" indent="0" algn="ctr">
              <a:lnSpc>
                <a:spcPts val="2624"/>
              </a:lnSpc>
              <a:buNone/>
            </a:pPr>
            <a:r>
              <a:rPr lang="en-US" sz="1750" dirty="0">
                <a:solidFill>
                  <a:srgbClr val="F9EEE7"/>
                </a:solidFill>
                <a:latin typeface="Quattrocento" pitchFamily="34" charset="0"/>
                <a:ea typeface="Quattrocento" pitchFamily="34" charset="-122"/>
                <a:cs typeface="Quattrocento" pitchFamily="34" charset="-120"/>
              </a:rPr>
              <a:t>With </a:t>
            </a:r>
            <a:r>
              <a:rPr lang="en-US" sz="1750" b="1" dirty="0">
                <a:solidFill>
                  <a:srgbClr val="F9EEE7"/>
                </a:solidFill>
                <a:latin typeface="Quattrocento" pitchFamily="34" charset="0"/>
                <a:ea typeface="Quattrocento" pitchFamily="34" charset="-122"/>
                <a:cs typeface="Quattrocento" pitchFamily="34" charset="-120"/>
              </a:rPr>
              <a:t>Three.js</a:t>
            </a:r>
            <a:r>
              <a:rPr lang="en-US" sz="1750" dirty="0">
                <a:solidFill>
                  <a:srgbClr val="F9EEE7"/>
                </a:solidFill>
                <a:latin typeface="Quattrocento" pitchFamily="34" charset="0"/>
                <a:ea typeface="Quattrocento" pitchFamily="34" charset="-122"/>
                <a:cs typeface="Quattrocento" pitchFamily="34" charset="-120"/>
              </a:rPr>
              <a:t>, we leverage a blend of power and ease, supported by a vibrant community. This choice lets us focus on creating immersive 3D web experiences efficiently.</a:t>
            </a:r>
            <a:endParaRPr lang="en-US" sz="1750" dirty="0"/>
          </a:p>
        </p:txBody>
      </p:sp>
      <p:sp>
        <p:nvSpPr>
          <p:cNvPr id="7" name="Text 5"/>
          <p:cNvSpPr/>
          <p:nvPr/>
        </p:nvSpPr>
        <p:spPr>
          <a:xfrm>
            <a:off x="7593687" y="2253972"/>
            <a:ext cx="4695706" cy="653653"/>
          </a:xfrm>
          <a:prstGeom prst="rect">
            <a:avLst/>
          </a:prstGeom>
          <a:noFill/>
          <a:ln/>
        </p:spPr>
        <p:txBody>
          <a:bodyPr wrap="square" rtlCol="0" anchor="t"/>
          <a:lstStyle/>
          <a:p>
            <a:pPr marL="0" indent="0" algn="ctr">
              <a:lnSpc>
                <a:spcPts val="2573"/>
              </a:lnSpc>
              <a:buNone/>
            </a:pPr>
            <a:r>
              <a:rPr lang="en-US" sz="2058" dirty="0">
                <a:solidFill>
                  <a:srgbClr val="FFD9BE"/>
                </a:solidFill>
                <a:latin typeface="Quattrocento" pitchFamily="34" charset="0"/>
                <a:ea typeface="Quattrocento" pitchFamily="34" charset="-122"/>
                <a:cs typeface="Quattrocento" pitchFamily="34" charset="-120"/>
              </a:rPr>
              <a:t>Choosing Three.js for 3D Web Experiences</a:t>
            </a:r>
          </a:p>
        </p:txBody>
      </p:sp>
      <p:sp>
        <p:nvSpPr>
          <p:cNvPr id="8" name="Text 6"/>
          <p:cNvSpPr/>
          <p:nvPr/>
        </p:nvSpPr>
        <p:spPr>
          <a:xfrm>
            <a:off x="7771388" y="3829514"/>
            <a:ext cx="4340304" cy="666512"/>
          </a:xfrm>
          <a:prstGeom prst="rect">
            <a:avLst/>
          </a:prstGeom>
          <a:noFill/>
          <a:ln/>
        </p:spPr>
        <p:txBody>
          <a:bodyPr wrap="square" rtlCol="0" anchor="t"/>
          <a:lstStyle/>
          <a:p>
            <a:pPr marL="342900" indent="-342900" algn="l">
              <a:lnSpc>
                <a:spcPts val="2624"/>
              </a:lnSpc>
              <a:buSzPct val="100000"/>
              <a:buChar char="•"/>
            </a:pPr>
            <a:r>
              <a:rPr lang="en-US" sz="1750" b="1" dirty="0">
                <a:solidFill>
                  <a:srgbClr val="F9EEE7"/>
                </a:solidFill>
                <a:latin typeface="Quattrocento" pitchFamily="34" charset="0"/>
                <a:ea typeface="Quattrocento" pitchFamily="34" charset="-122"/>
                <a:cs typeface="Quattrocento" pitchFamily="34" charset="-120"/>
              </a:rPr>
              <a:t>WebGL:</a:t>
            </a:r>
            <a:r>
              <a:rPr lang="en-US" sz="1750" dirty="0">
                <a:solidFill>
                  <a:srgbClr val="F9EEE7"/>
                </a:solidFill>
                <a:latin typeface="Quattrocento" pitchFamily="34" charset="0"/>
                <a:ea typeface="Quattrocento" pitchFamily="34" charset="-122"/>
                <a:cs typeface="Quattrocento" pitchFamily="34" charset="-120"/>
              </a:rPr>
              <a:t> Low-level API for 3D/2D graphics. Powerful but complex.</a:t>
            </a:r>
            <a:endParaRPr lang="en-US" sz="1750" dirty="0"/>
          </a:p>
        </p:txBody>
      </p:sp>
      <p:sp>
        <p:nvSpPr>
          <p:cNvPr id="9" name="Text 7"/>
          <p:cNvSpPr/>
          <p:nvPr/>
        </p:nvSpPr>
        <p:spPr>
          <a:xfrm>
            <a:off x="7771388" y="4940439"/>
            <a:ext cx="4340304" cy="666512"/>
          </a:xfrm>
          <a:prstGeom prst="rect">
            <a:avLst/>
          </a:prstGeom>
          <a:noFill/>
          <a:ln/>
        </p:spPr>
        <p:txBody>
          <a:bodyPr wrap="square" rtlCol="0" anchor="t"/>
          <a:lstStyle/>
          <a:p>
            <a:pPr marL="342900" indent="-342900" algn="l">
              <a:lnSpc>
                <a:spcPts val="2624"/>
              </a:lnSpc>
              <a:buSzPct val="100000"/>
              <a:buChar char="•"/>
            </a:pPr>
            <a:r>
              <a:rPr lang="en-US" sz="1750" b="1" dirty="0">
                <a:solidFill>
                  <a:srgbClr val="F9EEE7"/>
                </a:solidFill>
                <a:latin typeface="Quattrocento" pitchFamily="34" charset="0"/>
                <a:ea typeface="Quattrocento" pitchFamily="34" charset="-122"/>
                <a:cs typeface="Quattrocento" pitchFamily="34" charset="-120"/>
              </a:rPr>
              <a:t>Three.js:</a:t>
            </a:r>
            <a:r>
              <a:rPr lang="en-US" sz="1750" dirty="0">
                <a:solidFill>
                  <a:srgbClr val="F9EEE7"/>
                </a:solidFill>
                <a:latin typeface="Quattrocento" pitchFamily="34" charset="0"/>
                <a:ea typeface="Quattrocento" pitchFamily="34" charset="-122"/>
                <a:cs typeface="Quattrocento" pitchFamily="34" charset="-120"/>
              </a:rPr>
              <a:t> Simplifies WebGL. Offers features like cameras, lights, etc.</a:t>
            </a:r>
            <a:endParaRPr lang="en-US" sz="1750" dirty="0"/>
          </a:p>
        </p:txBody>
      </p:sp>
      <p:sp>
        <p:nvSpPr>
          <p:cNvPr id="10" name="Text 8"/>
          <p:cNvSpPr/>
          <p:nvPr/>
        </p:nvSpPr>
        <p:spPr>
          <a:xfrm>
            <a:off x="2533670" y="3003830"/>
            <a:ext cx="4340304" cy="666512"/>
          </a:xfrm>
          <a:prstGeom prst="rect">
            <a:avLst/>
          </a:prstGeom>
          <a:noFill/>
          <a:ln/>
        </p:spPr>
        <p:txBody>
          <a:bodyPr wrap="square" rtlCol="0" anchor="t"/>
          <a:lstStyle/>
          <a:p>
            <a:pPr marL="342900" indent="-342900" algn="l">
              <a:lnSpc>
                <a:spcPts val="2624"/>
              </a:lnSpc>
              <a:buSzPct val="100000"/>
              <a:buChar char="•"/>
            </a:pPr>
            <a:r>
              <a:rPr lang="en-US" sz="1750" b="1" dirty="0">
                <a:solidFill>
                  <a:srgbClr val="F9EEE7"/>
                </a:solidFill>
                <a:latin typeface="Quattrocento" pitchFamily="34" charset="0"/>
                <a:ea typeface="Quattrocento" pitchFamily="34" charset="-122"/>
                <a:cs typeface="Quattrocento" pitchFamily="34" charset="-120"/>
              </a:rPr>
              <a:t>Ease Over Complexity:</a:t>
            </a:r>
            <a:r>
              <a:rPr lang="en-US" sz="1750" dirty="0">
                <a:solidFill>
                  <a:srgbClr val="F9EEE7"/>
                </a:solidFill>
                <a:latin typeface="Quattrocento" pitchFamily="34" charset="0"/>
                <a:ea typeface="Quattrocento" pitchFamily="34" charset="-122"/>
                <a:cs typeface="Quattrocento" pitchFamily="34" charset="-120"/>
              </a:rPr>
              <a:t> Abstracts WebGL's complexity. Easier for developers.</a:t>
            </a:r>
            <a:endParaRPr lang="en-US" sz="1750" dirty="0"/>
          </a:p>
        </p:txBody>
      </p:sp>
      <p:sp>
        <p:nvSpPr>
          <p:cNvPr id="11" name="Text 9"/>
          <p:cNvSpPr/>
          <p:nvPr/>
        </p:nvSpPr>
        <p:spPr>
          <a:xfrm>
            <a:off x="2533670" y="4150463"/>
            <a:ext cx="4340304" cy="666512"/>
          </a:xfrm>
          <a:prstGeom prst="rect">
            <a:avLst/>
          </a:prstGeom>
          <a:noFill/>
          <a:ln/>
        </p:spPr>
        <p:txBody>
          <a:bodyPr wrap="square" rtlCol="0" anchor="t"/>
          <a:lstStyle/>
          <a:p>
            <a:pPr marL="342900" indent="-342900" algn="l">
              <a:lnSpc>
                <a:spcPts val="2624"/>
              </a:lnSpc>
              <a:buSzPct val="100000"/>
              <a:buChar char="•"/>
            </a:pPr>
            <a:r>
              <a:rPr lang="en-US" sz="1750" b="1" dirty="0">
                <a:solidFill>
                  <a:srgbClr val="F9EEE7"/>
                </a:solidFill>
                <a:latin typeface="Quattrocento" pitchFamily="34" charset="0"/>
                <a:ea typeface="Quattrocento" pitchFamily="34" charset="-122"/>
                <a:cs typeface="Quattrocento" pitchFamily="34" charset="-120"/>
              </a:rPr>
              <a:t>Rich Community:</a:t>
            </a:r>
            <a:r>
              <a:rPr lang="en-US" sz="1750" dirty="0">
                <a:solidFill>
                  <a:srgbClr val="F9EEE7"/>
                </a:solidFill>
                <a:latin typeface="Quattrocento" pitchFamily="34" charset="0"/>
                <a:ea typeface="Quattrocento" pitchFamily="34" charset="-122"/>
                <a:cs typeface="Quattrocento" pitchFamily="34" charset="-120"/>
              </a:rPr>
              <a:t> Offers extensive resources - examples, plugins.</a:t>
            </a:r>
            <a:endParaRPr lang="en-US" sz="1750" dirty="0"/>
          </a:p>
        </p:txBody>
      </p:sp>
      <p:sp>
        <p:nvSpPr>
          <p:cNvPr id="12" name="Text 10"/>
          <p:cNvSpPr/>
          <p:nvPr/>
        </p:nvSpPr>
        <p:spPr>
          <a:xfrm>
            <a:off x="2533670" y="5107067"/>
            <a:ext cx="4340304" cy="999768"/>
          </a:xfrm>
          <a:prstGeom prst="rect">
            <a:avLst/>
          </a:prstGeom>
          <a:noFill/>
          <a:ln/>
        </p:spPr>
        <p:txBody>
          <a:bodyPr wrap="square" rtlCol="0" anchor="t"/>
          <a:lstStyle/>
          <a:p>
            <a:pPr marL="342900" indent="-342900" algn="l">
              <a:lnSpc>
                <a:spcPts val="2624"/>
              </a:lnSpc>
              <a:buSzPct val="100000"/>
              <a:buChar char="•"/>
            </a:pPr>
            <a:r>
              <a:rPr lang="en-US" sz="1750" b="1" dirty="0">
                <a:solidFill>
                  <a:srgbClr val="F9EEE7"/>
                </a:solidFill>
                <a:latin typeface="Quattrocento" pitchFamily="34" charset="0"/>
                <a:ea typeface="Quattrocento" pitchFamily="34" charset="-122"/>
                <a:cs typeface="Quattrocento" pitchFamily="34" charset="-120"/>
              </a:rPr>
              <a:t>Power &amp; Simplicity:</a:t>
            </a:r>
            <a:r>
              <a:rPr lang="en-US" sz="1750" dirty="0">
                <a:solidFill>
                  <a:srgbClr val="F9EEE7"/>
                </a:solidFill>
                <a:latin typeface="Quattrocento" pitchFamily="34" charset="0"/>
                <a:ea typeface="Quattrocento" pitchFamily="34" charset="-122"/>
                <a:cs typeface="Quattrocento" pitchFamily="34" charset="-120"/>
              </a:rPr>
              <a:t> Strikes a balance. Ideal for both complex scenes and quick starts.</a:t>
            </a:r>
            <a:endParaRPr lang="en-US" sz="1750" dirty="0"/>
          </a:p>
        </p:txBody>
      </p:sp>
      <p:sp>
        <p:nvSpPr>
          <p:cNvPr id="14" name="Text 4">
            <a:extLst>
              <a:ext uri="{FF2B5EF4-FFF2-40B4-BE49-F238E27FC236}">
                <a16:creationId xmlns:a16="http://schemas.microsoft.com/office/drawing/2014/main" id="{48184807-DA9A-4BE2-97A9-3F2942863761}"/>
              </a:ext>
            </a:extLst>
          </p:cNvPr>
          <p:cNvSpPr/>
          <p:nvPr/>
        </p:nvSpPr>
        <p:spPr>
          <a:xfrm>
            <a:off x="7909609" y="3151233"/>
            <a:ext cx="2614017" cy="326827"/>
          </a:xfrm>
          <a:prstGeom prst="rect">
            <a:avLst/>
          </a:prstGeom>
          <a:noFill/>
          <a:ln/>
        </p:spPr>
        <p:txBody>
          <a:bodyPr wrap="none" rtlCol="0" anchor="t"/>
          <a:lstStyle/>
          <a:p>
            <a:pPr algn="ctr">
              <a:lnSpc>
                <a:spcPts val="2573"/>
              </a:lnSpc>
            </a:pPr>
            <a:r>
              <a:rPr lang="en-US" sz="2058" dirty="0">
                <a:solidFill>
                  <a:srgbClr val="FFD9BE"/>
                </a:solidFill>
                <a:latin typeface="Quattrocento" pitchFamily="34" charset="0"/>
                <a:ea typeface="Quattrocento" pitchFamily="34" charset="-122"/>
                <a:cs typeface="Quattrocento" pitchFamily="34" charset="-120"/>
              </a:rPr>
              <a:t>WebGL vs. Three.js :</a:t>
            </a:r>
            <a:endParaRPr lang="en-US" sz="2058" dirty="0"/>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538400" y="3633179"/>
            <a:ext cx="7477601" cy="2707564"/>
          </a:xfrm>
          <a:prstGeom prst="rect">
            <a:avLst/>
          </a:prstGeom>
          <a:noFill/>
          <a:ln/>
        </p:spPr>
        <p:txBody>
          <a:bodyPr wrap="square" rtlCol="0" anchor="t"/>
          <a:lstStyle/>
          <a:p>
            <a:pPr marL="0" indent="0" algn="ctr">
              <a:buNone/>
            </a:pPr>
            <a:r>
              <a:rPr lang="en-US" sz="4000" dirty="0">
                <a:solidFill>
                  <a:srgbClr val="FFD9BE"/>
                </a:solidFill>
                <a:latin typeface="Quattrocento" pitchFamily="34" charset="0"/>
                <a:ea typeface="Quattrocento" pitchFamily="34" charset="-122"/>
                <a:cs typeface="Quattrocento" pitchFamily="34" charset="-120"/>
              </a:rPr>
              <a:t>Setting Up a 2D</a:t>
            </a:r>
          </a:p>
          <a:p>
            <a:pPr marL="0" indent="0" algn="ctr">
              <a:buNone/>
            </a:pPr>
            <a:r>
              <a:rPr lang="en-US" sz="4000" dirty="0">
                <a:solidFill>
                  <a:srgbClr val="FFD9BE"/>
                </a:solidFill>
                <a:latin typeface="Quattrocento" pitchFamily="34" charset="0"/>
                <a:ea typeface="Quattrocento" pitchFamily="34" charset="-122"/>
                <a:cs typeface="Quattrocento" pitchFamily="34" charset="-120"/>
              </a:rPr>
              <a:t>View Environment</a:t>
            </a:r>
            <a:r>
              <a:rPr lang="en-US" sz="3200" dirty="0">
                <a:solidFill>
                  <a:srgbClr val="FFD9BE"/>
                </a:solidFill>
                <a:latin typeface="Quattrocento" pitchFamily="34" charset="0"/>
                <a:ea typeface="Quattrocento" pitchFamily="34" charset="-122"/>
                <a:cs typeface="Quattrocento" pitchFamily="34" charset="-120"/>
              </a:rPr>
              <a:t> (0/4)</a:t>
            </a:r>
            <a:endParaRPr lang="en-US" sz="5681" dirty="0"/>
          </a:p>
        </p:txBody>
      </p:sp>
      <p:pic>
        <p:nvPicPr>
          <p:cNvPr id="12" name="Picture 11">
            <a:extLst>
              <a:ext uri="{FF2B5EF4-FFF2-40B4-BE49-F238E27FC236}">
                <a16:creationId xmlns:a16="http://schemas.microsoft.com/office/drawing/2014/main" id="{2539D105-1BD2-4382-9868-388977DF3FB7}"/>
              </a:ext>
            </a:extLst>
          </p:cNvPr>
          <p:cNvPicPr>
            <a:picLocks noChangeAspect="1"/>
          </p:cNvPicPr>
          <p:nvPr/>
        </p:nvPicPr>
        <p:blipFill>
          <a:blip r:embed="rId3"/>
          <a:stretch>
            <a:fillRect/>
          </a:stretch>
        </p:blipFill>
        <p:spPr>
          <a:xfrm>
            <a:off x="6400800" y="0"/>
            <a:ext cx="8229600" cy="8229600"/>
          </a:xfrm>
          <a:prstGeom prst="rect">
            <a:avLst/>
          </a:prstGeom>
        </p:spPr>
      </p:pic>
    </p:spTree>
    <p:extLst>
      <p:ext uri="{BB962C8B-B14F-4D97-AF65-F5344CB8AC3E}">
        <p14:creationId xmlns:p14="http://schemas.microsoft.com/office/powerpoint/2010/main" val="334862650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957739" y="1783377"/>
            <a:ext cx="8642033" cy="653415"/>
          </a:xfrm>
          <a:prstGeom prst="rect">
            <a:avLst/>
          </a:prstGeom>
          <a:noFill/>
          <a:ln/>
        </p:spPr>
        <p:txBody>
          <a:bodyPr wrap="none" rtlCol="0" anchor="t"/>
          <a:lstStyle/>
          <a:p>
            <a:pPr marL="571500" indent="-571500">
              <a:lnSpc>
                <a:spcPts val="5146"/>
              </a:lnSpc>
              <a:buFont typeface="Arial" panose="020B0604020202020204" pitchFamily="34" charset="0"/>
              <a:buChar char="•"/>
            </a:pPr>
            <a:r>
              <a:rPr lang="en-US" sz="4117" dirty="0">
                <a:solidFill>
                  <a:srgbClr val="FFD9BE"/>
                </a:solidFill>
                <a:latin typeface="Quattrocento" pitchFamily="34" charset="0"/>
                <a:ea typeface="Quattrocento" pitchFamily="34" charset="-122"/>
                <a:cs typeface="Quattrocento" pitchFamily="34" charset="-120"/>
              </a:rPr>
              <a:t>Setting the Grid Size</a:t>
            </a:r>
            <a:endParaRPr lang="en-US" sz="4117" dirty="0"/>
          </a:p>
        </p:txBody>
      </p:sp>
      <p:sp>
        <p:nvSpPr>
          <p:cNvPr id="5" name="Text 3"/>
          <p:cNvSpPr/>
          <p:nvPr/>
        </p:nvSpPr>
        <p:spPr>
          <a:xfrm>
            <a:off x="1529682" y="3100858"/>
            <a:ext cx="9933503" cy="666512"/>
          </a:xfrm>
          <a:prstGeom prst="rect">
            <a:avLst/>
          </a:prstGeom>
          <a:noFill/>
          <a:ln/>
        </p:spPr>
        <p:txBody>
          <a:bodyPr wrap="square" rtlCol="0" anchor="t"/>
          <a:lstStyle/>
          <a:p>
            <a:pPr marL="0" indent="0">
              <a:lnSpc>
                <a:spcPts val="2624"/>
              </a:lnSpc>
              <a:buNone/>
            </a:pPr>
            <a:r>
              <a:rPr lang="en-US" sz="2400" dirty="0">
                <a:solidFill>
                  <a:srgbClr val="F9EEE7"/>
                </a:solidFill>
                <a:latin typeface="Quattrocento" pitchFamily="34" charset="0"/>
                <a:ea typeface="Quattrocento" pitchFamily="34" charset="-122"/>
                <a:cs typeface="Quattrocento" pitchFamily="34" charset="-120"/>
              </a:rPr>
              <a:t>The </a:t>
            </a:r>
            <a:r>
              <a:rPr lang="en-US" sz="2400" b="1" dirty="0">
                <a:solidFill>
                  <a:srgbClr val="F9EEE7"/>
                </a:solidFill>
                <a:latin typeface="Quattrocento" pitchFamily="34" charset="0"/>
                <a:ea typeface="Quattrocento" pitchFamily="34" charset="-122"/>
                <a:cs typeface="Quattrocento" pitchFamily="34" charset="-120"/>
              </a:rPr>
              <a:t>gridSpacing</a:t>
            </a:r>
            <a:r>
              <a:rPr lang="en-US" sz="2400" dirty="0">
                <a:solidFill>
                  <a:srgbClr val="F9EEE7"/>
                </a:solidFill>
                <a:latin typeface="Quattrocento" pitchFamily="34" charset="0"/>
                <a:ea typeface="Quattrocento" pitchFamily="34" charset="-122"/>
                <a:cs typeface="Quattrocento" pitchFamily="34" charset="-120"/>
              </a:rPr>
              <a:t> variable defines the spacing between grid lines. In this example, the spacing is set to 20 pixels.</a:t>
            </a:r>
            <a:endParaRPr lang="en-US" sz="2400" dirty="0"/>
          </a:p>
        </p:txBody>
      </p:sp>
      <p:sp>
        <p:nvSpPr>
          <p:cNvPr id="6" name="Text 4"/>
          <p:cNvSpPr/>
          <p:nvPr/>
        </p:nvSpPr>
        <p:spPr>
          <a:xfrm>
            <a:off x="1529682" y="4517599"/>
            <a:ext cx="9933503" cy="666512"/>
          </a:xfrm>
          <a:prstGeom prst="rect">
            <a:avLst/>
          </a:prstGeom>
          <a:noFill/>
          <a:ln/>
        </p:spPr>
        <p:txBody>
          <a:bodyPr wrap="square" rtlCol="0" anchor="t"/>
          <a:lstStyle/>
          <a:p>
            <a:pPr marL="0" indent="0">
              <a:lnSpc>
                <a:spcPts val="2624"/>
              </a:lnSpc>
              <a:buNone/>
            </a:pPr>
            <a:r>
              <a:rPr lang="en-US" sz="2400" dirty="0">
                <a:solidFill>
                  <a:srgbClr val="F9EEE7"/>
                </a:solidFill>
                <a:latin typeface="Quattrocento" pitchFamily="34" charset="0"/>
                <a:ea typeface="Quattrocento" pitchFamily="34" charset="-122"/>
                <a:cs typeface="Quattrocento" pitchFamily="34" charset="-120"/>
              </a:rPr>
              <a:t>The </a:t>
            </a:r>
            <a:r>
              <a:rPr lang="en-US" sz="2400" b="1" dirty="0">
                <a:solidFill>
                  <a:srgbClr val="F9EEE7"/>
                </a:solidFill>
                <a:latin typeface="Quattrocento" pitchFamily="34" charset="0"/>
                <a:ea typeface="Quattrocento" pitchFamily="34" charset="-122"/>
                <a:cs typeface="Quattrocento" pitchFamily="34" charset="-120"/>
              </a:rPr>
              <a:t>drawGrid Function:</a:t>
            </a:r>
            <a:r>
              <a:rPr lang="en-US" sz="2400" dirty="0">
                <a:solidFill>
                  <a:srgbClr val="F9EEE7"/>
                </a:solidFill>
                <a:latin typeface="Quattrocento" pitchFamily="34" charset="0"/>
                <a:ea typeface="Quattrocento" pitchFamily="34" charset="-122"/>
                <a:cs typeface="Quattrocento" pitchFamily="34" charset="-120"/>
              </a:rPr>
              <a:t> This function draws </a:t>
            </a:r>
            <a:r>
              <a:rPr lang="en-US" sz="2400" b="1" dirty="0">
                <a:solidFill>
                  <a:srgbClr val="F9EEE7"/>
                </a:solidFill>
                <a:latin typeface="Quattrocento" pitchFamily="34" charset="0"/>
                <a:ea typeface="Quattrocento" pitchFamily="34" charset="-122"/>
                <a:cs typeface="Quattrocento" pitchFamily="34" charset="-120"/>
              </a:rPr>
              <a:t>vertical</a:t>
            </a:r>
            <a:r>
              <a:rPr lang="en-US" sz="2400" dirty="0">
                <a:solidFill>
                  <a:srgbClr val="F9EEE7"/>
                </a:solidFill>
                <a:latin typeface="Quattrocento" pitchFamily="34" charset="0"/>
                <a:ea typeface="Quattrocento" pitchFamily="34" charset="-122"/>
                <a:cs typeface="Quattrocento" pitchFamily="34" charset="-120"/>
              </a:rPr>
              <a:t> and </a:t>
            </a:r>
            <a:r>
              <a:rPr lang="en-US" sz="2400" b="1" dirty="0">
                <a:solidFill>
                  <a:srgbClr val="F9EEE7"/>
                </a:solidFill>
                <a:latin typeface="Quattrocento" pitchFamily="34" charset="0"/>
                <a:ea typeface="Quattrocento" pitchFamily="34" charset="-122"/>
                <a:cs typeface="Quattrocento" pitchFamily="34" charset="-120"/>
              </a:rPr>
              <a:t>horizontal</a:t>
            </a:r>
            <a:r>
              <a:rPr lang="en-US" sz="2400" dirty="0">
                <a:solidFill>
                  <a:srgbClr val="F9EEE7"/>
                </a:solidFill>
                <a:latin typeface="Quattrocento" pitchFamily="34" charset="0"/>
                <a:ea typeface="Quattrocento" pitchFamily="34" charset="-122"/>
                <a:cs typeface="Quattrocento" pitchFamily="34" charset="-120"/>
              </a:rPr>
              <a:t> lines across the canvas to form a grid.</a:t>
            </a:r>
            <a:endParaRPr lang="en-US" sz="2400" dirty="0"/>
          </a:p>
        </p:txBody>
      </p:sp>
      <p:sp>
        <p:nvSpPr>
          <p:cNvPr id="7" name="Text 5"/>
          <p:cNvSpPr/>
          <p:nvPr/>
        </p:nvSpPr>
        <p:spPr>
          <a:xfrm>
            <a:off x="1529681" y="6112967"/>
            <a:ext cx="9933503" cy="666512"/>
          </a:xfrm>
          <a:prstGeom prst="rect">
            <a:avLst/>
          </a:prstGeom>
          <a:noFill/>
          <a:ln/>
        </p:spPr>
        <p:txBody>
          <a:bodyPr wrap="square" rtlCol="0" anchor="t"/>
          <a:lstStyle/>
          <a:p>
            <a:pPr marL="0" indent="0">
              <a:lnSpc>
                <a:spcPts val="2624"/>
              </a:lnSpc>
              <a:buNone/>
            </a:pPr>
            <a:r>
              <a:rPr lang="en-US" sz="2400" b="1" dirty="0">
                <a:solidFill>
                  <a:srgbClr val="F9EEE7"/>
                </a:solidFill>
                <a:latin typeface="Quattrocento" pitchFamily="34" charset="0"/>
                <a:ea typeface="Quattrocento" pitchFamily="34" charset="-122"/>
                <a:cs typeface="Quattrocento" pitchFamily="34" charset="-120"/>
              </a:rPr>
              <a:t>Vertical lines</a:t>
            </a:r>
            <a:r>
              <a:rPr lang="en-US" sz="2400" dirty="0">
                <a:solidFill>
                  <a:srgbClr val="F9EEE7"/>
                </a:solidFill>
                <a:latin typeface="Quattrocento" pitchFamily="34" charset="0"/>
                <a:ea typeface="Quattrocento" pitchFamily="34" charset="-122"/>
                <a:cs typeface="Quattrocento" pitchFamily="34" charset="-120"/>
              </a:rPr>
              <a:t> are drawn across the canvas </a:t>
            </a:r>
            <a:r>
              <a:rPr lang="en-US" sz="2400" b="1" dirty="0">
                <a:solidFill>
                  <a:srgbClr val="F9EEE7"/>
                </a:solidFill>
                <a:latin typeface="Quattrocento" pitchFamily="34" charset="0"/>
                <a:ea typeface="Quattrocento" pitchFamily="34" charset="-122"/>
                <a:cs typeface="Quattrocento" pitchFamily="34" charset="-120"/>
              </a:rPr>
              <a:t>width</a:t>
            </a:r>
            <a:r>
              <a:rPr lang="en-US" sz="2400" dirty="0">
                <a:solidFill>
                  <a:srgbClr val="F9EEE7"/>
                </a:solidFill>
                <a:latin typeface="Quattrocento" pitchFamily="34" charset="0"/>
                <a:ea typeface="Quattrocento" pitchFamily="34" charset="-122"/>
                <a:cs typeface="Quattrocento" pitchFamily="34" charset="-120"/>
              </a:rPr>
              <a:t>, and </a:t>
            </a:r>
            <a:r>
              <a:rPr lang="en-US" sz="2400" b="1" dirty="0">
                <a:solidFill>
                  <a:srgbClr val="F9EEE7"/>
                </a:solidFill>
                <a:latin typeface="Quattrocento" pitchFamily="34" charset="0"/>
                <a:ea typeface="Quattrocento" pitchFamily="34" charset="-122"/>
                <a:cs typeface="Quattrocento" pitchFamily="34" charset="-120"/>
              </a:rPr>
              <a:t>horizontal</a:t>
            </a:r>
            <a:r>
              <a:rPr lang="en-US" sz="2400" dirty="0">
                <a:solidFill>
                  <a:srgbClr val="F9EEE7"/>
                </a:solidFill>
                <a:latin typeface="Quattrocento" pitchFamily="34" charset="0"/>
                <a:ea typeface="Quattrocento" pitchFamily="34" charset="-122"/>
                <a:cs typeface="Quattrocento" pitchFamily="34" charset="-120"/>
              </a:rPr>
              <a:t> lines are drawn across the canvas </a:t>
            </a:r>
            <a:r>
              <a:rPr lang="en-US" sz="2400" b="1" dirty="0">
                <a:solidFill>
                  <a:srgbClr val="F9EEE7"/>
                </a:solidFill>
                <a:latin typeface="Quattrocento" pitchFamily="34" charset="0"/>
                <a:ea typeface="Quattrocento" pitchFamily="34" charset="-122"/>
                <a:cs typeface="Quattrocento" pitchFamily="34" charset="-120"/>
              </a:rPr>
              <a:t>height</a:t>
            </a:r>
            <a:r>
              <a:rPr lang="en-US" sz="2400" dirty="0">
                <a:solidFill>
                  <a:srgbClr val="F9EEE7"/>
                </a:solidFill>
                <a:latin typeface="Quattrocento" pitchFamily="34" charset="0"/>
                <a:ea typeface="Quattrocento" pitchFamily="34" charset="-122"/>
                <a:cs typeface="Quattrocento" pitchFamily="34" charset="-120"/>
              </a:rPr>
              <a:t>.</a:t>
            </a:r>
            <a:endParaRPr lang="en-US" sz="2400" dirty="0"/>
          </a:p>
        </p:txBody>
      </p:sp>
      <p:sp>
        <p:nvSpPr>
          <p:cNvPr id="10" name="Text 2">
            <a:extLst>
              <a:ext uri="{FF2B5EF4-FFF2-40B4-BE49-F238E27FC236}">
                <a16:creationId xmlns:a16="http://schemas.microsoft.com/office/drawing/2014/main" id="{430405CE-70A2-445E-9E62-93E35A857011}"/>
              </a:ext>
            </a:extLst>
          </p:cNvPr>
          <p:cNvSpPr/>
          <p:nvPr/>
        </p:nvSpPr>
        <p:spPr>
          <a:xfrm>
            <a:off x="748189" y="444341"/>
            <a:ext cx="8642033" cy="653415"/>
          </a:xfrm>
          <a:prstGeom prst="rect">
            <a:avLst/>
          </a:prstGeom>
          <a:noFill/>
          <a:ln/>
        </p:spPr>
        <p:txBody>
          <a:bodyPr wrap="none" rtlCol="0" anchor="t"/>
          <a:lstStyle/>
          <a:p>
            <a:pPr marL="0" indent="0">
              <a:lnSpc>
                <a:spcPts val="5146"/>
              </a:lnSpc>
              <a:buNone/>
            </a:pPr>
            <a:r>
              <a:rPr lang="en-US" sz="4400" dirty="0">
                <a:solidFill>
                  <a:srgbClr val="FFD9BE"/>
                </a:solidFill>
                <a:latin typeface="Quattrocento" pitchFamily="34" charset="0"/>
                <a:ea typeface="Quattrocento" pitchFamily="34" charset="-122"/>
              </a:rPr>
              <a:t>Setting Up a 2D View Environment </a:t>
            </a:r>
            <a:r>
              <a:rPr lang="en-US" sz="3200" dirty="0">
                <a:solidFill>
                  <a:srgbClr val="FFD9BE"/>
                </a:solidFill>
                <a:latin typeface="Quattrocento" pitchFamily="34" charset="0"/>
                <a:ea typeface="Quattrocento" pitchFamily="34" charset="-122"/>
              </a:rPr>
              <a:t>(1/4)</a:t>
            </a:r>
            <a:endParaRPr lang="en-US" sz="4117" dirty="0"/>
          </a:p>
        </p:txBody>
      </p:sp>
      <p:pic>
        <p:nvPicPr>
          <p:cNvPr id="8" name="Picture 7" descr="A grid of white squares&#10;&#10;Description automatically generated">
            <a:extLst>
              <a:ext uri="{FF2B5EF4-FFF2-40B4-BE49-F238E27FC236}">
                <a16:creationId xmlns:a16="http://schemas.microsoft.com/office/drawing/2014/main" id="{1B9E1CAF-1BD6-BF1E-553E-04FEDE6CE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3185" y="3572767"/>
            <a:ext cx="2628133" cy="2031749"/>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r>
              <a:rPr lang="en-US" dirty="0"/>
              <a:t> </a:t>
            </a:r>
          </a:p>
        </p:txBody>
      </p:sp>
      <p:sp>
        <p:nvSpPr>
          <p:cNvPr id="6" name="Shape 3"/>
          <p:cNvSpPr/>
          <p:nvPr/>
        </p:nvSpPr>
        <p:spPr>
          <a:xfrm>
            <a:off x="4791313" y="1571744"/>
            <a:ext cx="27265" cy="6056590"/>
          </a:xfrm>
          <a:prstGeom prst="rect">
            <a:avLst/>
          </a:prstGeom>
          <a:solidFill>
            <a:srgbClr val="EF9C82"/>
          </a:solidFill>
          <a:ln/>
        </p:spPr>
        <p:txBody>
          <a:bodyPr/>
          <a:lstStyle/>
          <a:p>
            <a:endParaRPr lang="en-US"/>
          </a:p>
        </p:txBody>
      </p:sp>
      <p:sp>
        <p:nvSpPr>
          <p:cNvPr id="7" name="Shape 4"/>
          <p:cNvSpPr/>
          <p:nvPr/>
        </p:nvSpPr>
        <p:spPr>
          <a:xfrm>
            <a:off x="5050750" y="2049840"/>
            <a:ext cx="764858" cy="27265"/>
          </a:xfrm>
          <a:prstGeom prst="rect">
            <a:avLst/>
          </a:prstGeom>
          <a:solidFill>
            <a:srgbClr val="EF9C82"/>
          </a:solidFill>
          <a:ln/>
        </p:spPr>
        <p:txBody>
          <a:bodyPr/>
          <a:lstStyle/>
          <a:p>
            <a:endParaRPr lang="en-US"/>
          </a:p>
        </p:txBody>
      </p:sp>
      <p:sp>
        <p:nvSpPr>
          <p:cNvPr id="8" name="Shape 5"/>
          <p:cNvSpPr/>
          <p:nvPr/>
        </p:nvSpPr>
        <p:spPr>
          <a:xfrm>
            <a:off x="4559022" y="1817608"/>
            <a:ext cx="491728" cy="491728"/>
          </a:xfrm>
          <a:prstGeom prst="roundRect">
            <a:avLst>
              <a:gd name="adj" fmla="val 13334"/>
            </a:avLst>
          </a:prstGeom>
          <a:solidFill>
            <a:srgbClr val="234A49"/>
          </a:solidFill>
          <a:ln/>
        </p:spPr>
        <p:txBody>
          <a:bodyPr/>
          <a:lstStyle/>
          <a:p>
            <a:endParaRPr lang="en-US"/>
          </a:p>
        </p:txBody>
      </p:sp>
      <p:sp>
        <p:nvSpPr>
          <p:cNvPr id="9" name="Text 6"/>
          <p:cNvSpPr/>
          <p:nvPr/>
        </p:nvSpPr>
        <p:spPr>
          <a:xfrm>
            <a:off x="4750237" y="1909167"/>
            <a:ext cx="109299" cy="308610"/>
          </a:xfrm>
          <a:prstGeom prst="rect">
            <a:avLst/>
          </a:prstGeom>
          <a:noFill/>
          <a:ln/>
        </p:spPr>
        <p:txBody>
          <a:bodyPr wrap="none" rtlCol="0" anchor="t"/>
          <a:lstStyle/>
          <a:p>
            <a:pPr marL="0" indent="0" algn="ctr">
              <a:lnSpc>
                <a:spcPts val="2430"/>
              </a:lnSpc>
              <a:buNone/>
            </a:pPr>
            <a:r>
              <a:rPr lang="en-US" sz="2430" dirty="0">
                <a:solidFill>
                  <a:srgbClr val="FFD9BE"/>
                </a:solidFill>
                <a:latin typeface="Quattrocento" pitchFamily="34" charset="0"/>
                <a:ea typeface="Quattrocento" pitchFamily="34" charset="-122"/>
                <a:cs typeface="Quattrocento" pitchFamily="34" charset="-120"/>
              </a:rPr>
              <a:t>1</a:t>
            </a:r>
            <a:endParaRPr lang="en-US" sz="2430" dirty="0"/>
          </a:p>
        </p:txBody>
      </p:sp>
      <p:sp>
        <p:nvSpPr>
          <p:cNvPr id="10" name="Text 7"/>
          <p:cNvSpPr/>
          <p:nvPr/>
        </p:nvSpPr>
        <p:spPr>
          <a:xfrm>
            <a:off x="6006941" y="1790224"/>
            <a:ext cx="2571155" cy="321469"/>
          </a:xfrm>
          <a:prstGeom prst="rect">
            <a:avLst/>
          </a:prstGeom>
          <a:noFill/>
          <a:ln/>
        </p:spPr>
        <p:txBody>
          <a:bodyPr wrap="none" rtlCol="0" anchor="t"/>
          <a:lstStyle/>
          <a:p>
            <a:pPr>
              <a:lnSpc>
                <a:spcPts val="2554"/>
              </a:lnSpc>
            </a:pPr>
            <a:r>
              <a:rPr lang="en-US" sz="2000" dirty="0">
                <a:solidFill>
                  <a:srgbClr val="FFD9BE"/>
                </a:solidFill>
                <a:latin typeface="Quattrocento" pitchFamily="34" charset="0"/>
                <a:ea typeface="Quattrocento" pitchFamily="34" charset="-122"/>
                <a:cs typeface="Quattrocento" pitchFamily="34" charset="-120"/>
              </a:rPr>
              <a:t>Shapes [ [ ] ] </a:t>
            </a:r>
            <a:r>
              <a:rPr lang="en-US" dirty="0">
                <a:solidFill>
                  <a:srgbClr val="F9EEE7"/>
                </a:solidFill>
                <a:latin typeface="Quattrocento" pitchFamily="34" charset="0"/>
              </a:rPr>
              <a:t>(shapes [ shape[] , shape[],shape[] .. ])</a:t>
            </a:r>
          </a:p>
        </p:txBody>
      </p:sp>
      <p:sp>
        <p:nvSpPr>
          <p:cNvPr id="11" name="Text 8"/>
          <p:cNvSpPr/>
          <p:nvPr/>
        </p:nvSpPr>
        <p:spPr>
          <a:xfrm>
            <a:off x="6006941" y="2242780"/>
            <a:ext cx="7803952" cy="983694"/>
          </a:xfrm>
          <a:prstGeom prst="rect">
            <a:avLst/>
          </a:prstGeom>
          <a:noFill/>
          <a:ln/>
        </p:spPr>
        <p:txBody>
          <a:bodyPr wrap="square" rtlCol="0" anchor="t"/>
          <a:lstStyle/>
          <a:p>
            <a:pPr>
              <a:lnSpc>
                <a:spcPts val="2605"/>
              </a:lnSpc>
            </a:pPr>
            <a:r>
              <a:rPr lang="en-US" dirty="0">
                <a:solidFill>
                  <a:srgbClr val="F9EEE7"/>
                </a:solidFill>
                <a:latin typeface="Quattrocento" pitchFamily="34" charset="0"/>
                <a:ea typeface="Quattrocento" pitchFamily="34" charset="-122"/>
                <a:cs typeface="Quattrocento" pitchFamily="34" charset="-120"/>
              </a:rPr>
              <a:t>The Shapes Array is an empty array that will hold the points for each shape. Each shape is represented as a list of points, Each point has an 'x' and 'y' coordinate.</a:t>
            </a:r>
            <a:endParaRPr lang="ar-EG" dirty="0">
              <a:solidFill>
                <a:srgbClr val="F9EEE7"/>
              </a:solidFill>
              <a:latin typeface="Quattrocento" pitchFamily="34" charset="0"/>
              <a:ea typeface="Quattrocento" pitchFamily="34" charset="-122"/>
              <a:cs typeface="Quattrocento" pitchFamily="34" charset="-120"/>
            </a:endParaRPr>
          </a:p>
          <a:p>
            <a:pPr>
              <a:lnSpc>
                <a:spcPts val="2605"/>
              </a:lnSpc>
            </a:pPr>
            <a:r>
              <a:rPr lang="en-US" sz="2000" dirty="0">
                <a:solidFill>
                  <a:srgbClr val="FFD9BE"/>
                </a:solidFill>
                <a:latin typeface="Quattrocento" pitchFamily="34" charset="0"/>
              </a:rPr>
              <a:t>Shapes</a:t>
            </a:r>
            <a:r>
              <a:rPr lang="en-US" dirty="0">
                <a:solidFill>
                  <a:srgbClr val="F9EEE7"/>
                </a:solidFill>
                <a:latin typeface="Quattrocento" pitchFamily="34" charset="0"/>
              </a:rPr>
              <a:t>[  </a:t>
            </a:r>
            <a:r>
              <a:rPr lang="en-US" dirty="0">
                <a:solidFill>
                  <a:schemeClr val="accent4">
                    <a:lumMod val="60000"/>
                    <a:lumOff val="40000"/>
                  </a:schemeClr>
                </a:solidFill>
                <a:latin typeface="Quattrocento" pitchFamily="34" charset="0"/>
              </a:rPr>
              <a:t>[( x1 , y1 ) , (x2 , y2 ) (x3 , y3 ) , (x4 , y4 )]  </a:t>
            </a:r>
            <a:r>
              <a:rPr lang="en-US" dirty="0">
                <a:solidFill>
                  <a:srgbClr val="F9EEE7"/>
                </a:solidFill>
                <a:latin typeface="Quattrocento" pitchFamily="34" charset="0"/>
              </a:rPr>
              <a:t>,  </a:t>
            </a:r>
            <a:r>
              <a:rPr lang="en-US" dirty="0">
                <a:solidFill>
                  <a:schemeClr val="accent5">
                    <a:lumMod val="60000"/>
                    <a:lumOff val="40000"/>
                  </a:schemeClr>
                </a:solidFill>
                <a:latin typeface="Quattrocento" pitchFamily="34" charset="0"/>
              </a:rPr>
              <a:t>[(x1 , y1 ) , (x2 , y2 ) ]  </a:t>
            </a:r>
            <a:r>
              <a:rPr lang="en-US" dirty="0">
                <a:solidFill>
                  <a:srgbClr val="F9EEE7"/>
                </a:solidFill>
                <a:latin typeface="Quattrocento" pitchFamily="34" charset="0"/>
              </a:rPr>
              <a:t>]</a:t>
            </a:r>
          </a:p>
          <a:p>
            <a:pPr>
              <a:lnSpc>
                <a:spcPts val="2605"/>
              </a:lnSpc>
            </a:pPr>
            <a:endParaRPr lang="en-US" dirty="0"/>
          </a:p>
        </p:txBody>
      </p:sp>
      <p:sp>
        <p:nvSpPr>
          <p:cNvPr id="12" name="Shape 9"/>
          <p:cNvSpPr/>
          <p:nvPr/>
        </p:nvSpPr>
        <p:spPr>
          <a:xfrm>
            <a:off x="5050750" y="4141530"/>
            <a:ext cx="764858" cy="27265"/>
          </a:xfrm>
          <a:prstGeom prst="rect">
            <a:avLst/>
          </a:prstGeom>
          <a:solidFill>
            <a:srgbClr val="EF9C82"/>
          </a:solidFill>
          <a:ln/>
        </p:spPr>
        <p:txBody>
          <a:bodyPr/>
          <a:lstStyle/>
          <a:p>
            <a:endParaRPr lang="en-US"/>
          </a:p>
        </p:txBody>
      </p:sp>
      <p:sp>
        <p:nvSpPr>
          <p:cNvPr id="13" name="Shape 10"/>
          <p:cNvSpPr/>
          <p:nvPr/>
        </p:nvSpPr>
        <p:spPr>
          <a:xfrm>
            <a:off x="4559022" y="3909298"/>
            <a:ext cx="491728" cy="491728"/>
          </a:xfrm>
          <a:prstGeom prst="roundRect">
            <a:avLst>
              <a:gd name="adj" fmla="val 13334"/>
            </a:avLst>
          </a:prstGeom>
          <a:solidFill>
            <a:srgbClr val="234A49"/>
          </a:solidFill>
          <a:ln/>
        </p:spPr>
        <p:txBody>
          <a:bodyPr/>
          <a:lstStyle/>
          <a:p>
            <a:endParaRPr lang="en-US"/>
          </a:p>
        </p:txBody>
      </p:sp>
      <p:sp>
        <p:nvSpPr>
          <p:cNvPr id="14" name="Text 11"/>
          <p:cNvSpPr/>
          <p:nvPr/>
        </p:nvSpPr>
        <p:spPr>
          <a:xfrm>
            <a:off x="4722138" y="4000857"/>
            <a:ext cx="165378" cy="308610"/>
          </a:xfrm>
          <a:prstGeom prst="rect">
            <a:avLst/>
          </a:prstGeom>
          <a:noFill/>
          <a:ln/>
        </p:spPr>
        <p:txBody>
          <a:bodyPr wrap="none" rtlCol="0" anchor="t"/>
          <a:lstStyle/>
          <a:p>
            <a:pPr marL="0" indent="0" algn="ctr">
              <a:lnSpc>
                <a:spcPts val="2430"/>
              </a:lnSpc>
              <a:buNone/>
            </a:pPr>
            <a:r>
              <a:rPr lang="en-US" sz="2430" dirty="0">
                <a:solidFill>
                  <a:srgbClr val="FFD9BE"/>
                </a:solidFill>
                <a:latin typeface="Quattrocento" pitchFamily="34" charset="0"/>
                <a:ea typeface="Quattrocento" pitchFamily="34" charset="-122"/>
                <a:cs typeface="Quattrocento" pitchFamily="34" charset="-120"/>
              </a:rPr>
              <a:t>2</a:t>
            </a:r>
            <a:endParaRPr lang="en-US" sz="2430" dirty="0"/>
          </a:p>
        </p:txBody>
      </p:sp>
      <p:sp>
        <p:nvSpPr>
          <p:cNvPr id="15" name="Text 12"/>
          <p:cNvSpPr/>
          <p:nvPr/>
        </p:nvSpPr>
        <p:spPr>
          <a:xfrm>
            <a:off x="6006941" y="3881914"/>
            <a:ext cx="2571155" cy="321469"/>
          </a:xfrm>
          <a:prstGeom prst="rect">
            <a:avLst/>
          </a:prstGeom>
          <a:noFill/>
          <a:ln/>
        </p:spPr>
        <p:txBody>
          <a:bodyPr wrap="none" rtlCol="0" anchor="t"/>
          <a:lstStyle/>
          <a:p>
            <a:pPr>
              <a:lnSpc>
                <a:spcPts val="2554"/>
              </a:lnSpc>
            </a:pPr>
            <a:r>
              <a:rPr lang="en-US" sz="2000" dirty="0">
                <a:solidFill>
                  <a:srgbClr val="FFD9BE"/>
                </a:solidFill>
                <a:latin typeface="Quattrocento" pitchFamily="34" charset="0"/>
                <a:ea typeface="Quattrocento" pitchFamily="34" charset="-122"/>
                <a:cs typeface="Quattrocento" pitchFamily="34" charset="-120"/>
              </a:rPr>
              <a:t>Add Points</a:t>
            </a:r>
            <a:endParaRPr lang="en-US" sz="2000" dirty="0"/>
          </a:p>
        </p:txBody>
      </p:sp>
      <p:sp>
        <p:nvSpPr>
          <p:cNvPr id="16" name="Text 13"/>
          <p:cNvSpPr/>
          <p:nvPr/>
        </p:nvSpPr>
        <p:spPr>
          <a:xfrm>
            <a:off x="6006941" y="4334470"/>
            <a:ext cx="7803952" cy="983694"/>
          </a:xfrm>
          <a:prstGeom prst="rect">
            <a:avLst/>
          </a:prstGeom>
          <a:noFill/>
          <a:ln/>
        </p:spPr>
        <p:txBody>
          <a:bodyPr wrap="square" rtlCol="0" anchor="t"/>
          <a:lstStyle/>
          <a:p>
            <a:pPr>
              <a:lnSpc>
                <a:spcPts val="2605"/>
              </a:lnSpc>
            </a:pPr>
            <a:r>
              <a:rPr lang="en-US" dirty="0">
                <a:solidFill>
                  <a:srgbClr val="F9EEE7"/>
                </a:solidFill>
                <a:latin typeface="Quattrocento" pitchFamily="34" charset="0"/>
                <a:ea typeface="Quattrocento" pitchFamily="34" charset="-122"/>
                <a:cs typeface="Quattrocento" pitchFamily="34" charset="-120"/>
              </a:rPr>
              <a:t>You can add a new point to the end of the current shape in the Shapes Array, specifying its 'x' and 'y' coordinates.</a:t>
            </a:r>
            <a:endParaRPr lang="en-US" dirty="0"/>
          </a:p>
        </p:txBody>
      </p:sp>
      <p:sp>
        <p:nvSpPr>
          <p:cNvPr id="17" name="Shape 14"/>
          <p:cNvSpPr/>
          <p:nvPr/>
        </p:nvSpPr>
        <p:spPr>
          <a:xfrm>
            <a:off x="5050750" y="6233220"/>
            <a:ext cx="764858" cy="27265"/>
          </a:xfrm>
          <a:prstGeom prst="rect">
            <a:avLst/>
          </a:prstGeom>
          <a:solidFill>
            <a:srgbClr val="EF9C82"/>
          </a:solidFill>
          <a:ln/>
        </p:spPr>
        <p:txBody>
          <a:bodyPr/>
          <a:lstStyle/>
          <a:p>
            <a:endParaRPr lang="en-US"/>
          </a:p>
        </p:txBody>
      </p:sp>
      <p:sp>
        <p:nvSpPr>
          <p:cNvPr id="18" name="Shape 15"/>
          <p:cNvSpPr/>
          <p:nvPr/>
        </p:nvSpPr>
        <p:spPr>
          <a:xfrm>
            <a:off x="4559022" y="6000988"/>
            <a:ext cx="491728" cy="491728"/>
          </a:xfrm>
          <a:prstGeom prst="roundRect">
            <a:avLst>
              <a:gd name="adj" fmla="val 13334"/>
            </a:avLst>
          </a:prstGeom>
          <a:solidFill>
            <a:srgbClr val="234A49"/>
          </a:solidFill>
          <a:ln/>
        </p:spPr>
        <p:txBody>
          <a:bodyPr/>
          <a:lstStyle/>
          <a:p>
            <a:endParaRPr lang="en-US"/>
          </a:p>
        </p:txBody>
      </p:sp>
      <p:sp>
        <p:nvSpPr>
          <p:cNvPr id="19" name="Text 16"/>
          <p:cNvSpPr/>
          <p:nvPr/>
        </p:nvSpPr>
        <p:spPr>
          <a:xfrm>
            <a:off x="4720947" y="6092547"/>
            <a:ext cx="167878" cy="308610"/>
          </a:xfrm>
          <a:prstGeom prst="rect">
            <a:avLst/>
          </a:prstGeom>
          <a:noFill/>
          <a:ln/>
        </p:spPr>
        <p:txBody>
          <a:bodyPr wrap="none" rtlCol="0" anchor="t"/>
          <a:lstStyle/>
          <a:p>
            <a:pPr marL="0" indent="0" algn="ctr">
              <a:lnSpc>
                <a:spcPts val="2430"/>
              </a:lnSpc>
              <a:buNone/>
            </a:pPr>
            <a:r>
              <a:rPr lang="en-US" sz="2430" dirty="0">
                <a:solidFill>
                  <a:srgbClr val="FFD9BE"/>
                </a:solidFill>
                <a:latin typeface="Quattrocento" pitchFamily="34" charset="0"/>
                <a:ea typeface="Quattrocento" pitchFamily="34" charset="-122"/>
                <a:cs typeface="Quattrocento" pitchFamily="34" charset="-120"/>
              </a:rPr>
              <a:t>3</a:t>
            </a:r>
            <a:endParaRPr lang="en-US" sz="2430" dirty="0"/>
          </a:p>
        </p:txBody>
      </p:sp>
      <p:sp>
        <p:nvSpPr>
          <p:cNvPr id="20" name="Text 17"/>
          <p:cNvSpPr/>
          <p:nvPr/>
        </p:nvSpPr>
        <p:spPr>
          <a:xfrm>
            <a:off x="6006941" y="5973604"/>
            <a:ext cx="2571155" cy="321469"/>
          </a:xfrm>
          <a:prstGeom prst="rect">
            <a:avLst/>
          </a:prstGeom>
          <a:noFill/>
          <a:ln/>
        </p:spPr>
        <p:txBody>
          <a:bodyPr wrap="none" rtlCol="0" anchor="t"/>
          <a:lstStyle/>
          <a:p>
            <a:pPr>
              <a:lnSpc>
                <a:spcPts val="2554"/>
              </a:lnSpc>
            </a:pPr>
            <a:r>
              <a:rPr lang="en-US" sz="2000" dirty="0">
                <a:solidFill>
                  <a:srgbClr val="FFD9BE"/>
                </a:solidFill>
                <a:latin typeface="Quattrocento" pitchFamily="34" charset="0"/>
                <a:ea typeface="Quattrocento" pitchFamily="34" charset="-122"/>
                <a:cs typeface="Quattrocento" pitchFamily="34" charset="-120"/>
              </a:rPr>
              <a:t>Draw Lines</a:t>
            </a:r>
            <a:endParaRPr lang="en-US" sz="2000" dirty="0"/>
          </a:p>
        </p:txBody>
      </p:sp>
      <p:sp>
        <p:nvSpPr>
          <p:cNvPr id="21" name="Text 18"/>
          <p:cNvSpPr/>
          <p:nvPr/>
        </p:nvSpPr>
        <p:spPr>
          <a:xfrm>
            <a:off x="6006941" y="6426160"/>
            <a:ext cx="7803952" cy="983694"/>
          </a:xfrm>
          <a:prstGeom prst="rect">
            <a:avLst/>
          </a:prstGeom>
          <a:noFill/>
          <a:ln/>
        </p:spPr>
        <p:txBody>
          <a:bodyPr wrap="square" rtlCol="0" anchor="t"/>
          <a:lstStyle/>
          <a:p>
            <a:pPr>
              <a:lnSpc>
                <a:spcPts val="2605"/>
              </a:lnSpc>
            </a:pPr>
            <a:r>
              <a:rPr lang="en-US" dirty="0">
                <a:solidFill>
                  <a:srgbClr val="F9EEE7"/>
                </a:solidFill>
                <a:latin typeface="Quattrocento" pitchFamily="34" charset="0"/>
                <a:ea typeface="Quattrocento" pitchFamily="34" charset="-122"/>
                <a:cs typeface="Quattrocento" pitchFamily="34" charset="-120"/>
              </a:rPr>
              <a:t>To draw the shapes, we go through </a:t>
            </a:r>
            <a:r>
              <a:rPr lang="en-US" b="1" dirty="0">
                <a:solidFill>
                  <a:srgbClr val="F9EEE7"/>
                </a:solidFill>
                <a:latin typeface="Quattrocento" pitchFamily="34" charset="0"/>
                <a:ea typeface="Quattrocento" pitchFamily="34" charset="-122"/>
                <a:cs typeface="Quattrocento" pitchFamily="34" charset="-120"/>
              </a:rPr>
              <a:t>each shape </a:t>
            </a:r>
            <a:r>
              <a:rPr lang="en-US" dirty="0">
                <a:solidFill>
                  <a:srgbClr val="F9EEE7"/>
                </a:solidFill>
                <a:latin typeface="Quattrocento" pitchFamily="34" charset="0"/>
                <a:ea typeface="Quattrocento" pitchFamily="34" charset="-122"/>
                <a:cs typeface="Quattrocento" pitchFamily="34" charset="-120"/>
              </a:rPr>
              <a:t>in the Shapes Array and draw lines between its points. If a shape has </a:t>
            </a:r>
            <a:r>
              <a:rPr lang="en-US" b="1" dirty="0">
                <a:solidFill>
                  <a:srgbClr val="F9EEE7"/>
                </a:solidFill>
                <a:latin typeface="Quattrocento" pitchFamily="34" charset="0"/>
                <a:ea typeface="Quattrocento" pitchFamily="34" charset="-122"/>
                <a:cs typeface="Quattrocento" pitchFamily="34" charset="-120"/>
              </a:rPr>
              <a:t>only one point</a:t>
            </a:r>
            <a:r>
              <a:rPr lang="en-US" dirty="0">
                <a:solidFill>
                  <a:srgbClr val="F9EEE7"/>
                </a:solidFill>
                <a:latin typeface="Quattrocento" pitchFamily="34" charset="0"/>
                <a:ea typeface="Quattrocento" pitchFamily="34" charset="-122"/>
                <a:cs typeface="Quattrocento" pitchFamily="34" charset="-120"/>
              </a:rPr>
              <a:t>, we skip it, as you need </a:t>
            </a:r>
            <a:r>
              <a:rPr lang="en-US" b="1" dirty="0">
                <a:solidFill>
                  <a:srgbClr val="F9EEE7"/>
                </a:solidFill>
                <a:latin typeface="Quattrocento" pitchFamily="34" charset="0"/>
                <a:ea typeface="Quattrocento" pitchFamily="34" charset="-122"/>
                <a:cs typeface="Quattrocento" pitchFamily="34" charset="-120"/>
              </a:rPr>
              <a:t>at least two points </a:t>
            </a:r>
            <a:r>
              <a:rPr lang="en-US" dirty="0">
                <a:solidFill>
                  <a:srgbClr val="F9EEE7"/>
                </a:solidFill>
                <a:latin typeface="Quattrocento" pitchFamily="34" charset="0"/>
                <a:ea typeface="Quattrocento" pitchFamily="34" charset="-122"/>
                <a:cs typeface="Quattrocento" pitchFamily="34" charset="-120"/>
              </a:rPr>
              <a:t>to make a line. We pick a color for the lines and start at the first point, drawing lines to each subsequent point. We also </a:t>
            </a:r>
            <a:r>
              <a:rPr lang="en-US" b="1" dirty="0">
                <a:solidFill>
                  <a:srgbClr val="F9EEE7"/>
                </a:solidFill>
                <a:latin typeface="Quattrocento" pitchFamily="34" charset="0"/>
                <a:ea typeface="Quattrocento" pitchFamily="34" charset="-122"/>
                <a:cs typeface="Quattrocento" pitchFamily="34" charset="-120"/>
              </a:rPr>
              <a:t>draw a small circle </a:t>
            </a:r>
            <a:r>
              <a:rPr lang="en-US" dirty="0">
                <a:solidFill>
                  <a:srgbClr val="F9EEE7"/>
                </a:solidFill>
                <a:latin typeface="Quattrocento" pitchFamily="34" charset="0"/>
                <a:ea typeface="Quattrocento" pitchFamily="34" charset="-122"/>
                <a:cs typeface="Quattrocento" pitchFamily="34" charset="-120"/>
              </a:rPr>
              <a:t>at each point to make them visible.</a:t>
            </a:r>
            <a:endParaRPr lang="en-US" dirty="0"/>
          </a:p>
        </p:txBody>
      </p:sp>
      <p:sp>
        <p:nvSpPr>
          <p:cNvPr id="23" name="Text 2">
            <a:extLst>
              <a:ext uri="{FF2B5EF4-FFF2-40B4-BE49-F238E27FC236}">
                <a16:creationId xmlns:a16="http://schemas.microsoft.com/office/drawing/2014/main" id="{1756505F-3B26-4829-A976-1AA96CCC890D}"/>
              </a:ext>
            </a:extLst>
          </p:cNvPr>
          <p:cNvSpPr/>
          <p:nvPr/>
        </p:nvSpPr>
        <p:spPr>
          <a:xfrm>
            <a:off x="4791313" y="436126"/>
            <a:ext cx="9114711" cy="642699"/>
          </a:xfrm>
          <a:prstGeom prst="rect">
            <a:avLst/>
          </a:prstGeom>
          <a:noFill/>
          <a:ln/>
        </p:spPr>
        <p:txBody>
          <a:bodyPr wrap="none" rtlCol="0" anchor="t"/>
          <a:lstStyle/>
          <a:p>
            <a:pPr marL="0" indent="0">
              <a:lnSpc>
                <a:spcPts val="5062"/>
              </a:lnSpc>
              <a:buNone/>
            </a:pPr>
            <a:r>
              <a:rPr lang="en-US" sz="4400" dirty="0">
                <a:solidFill>
                  <a:srgbClr val="FFD9BE"/>
                </a:solidFill>
                <a:latin typeface="Quattrocento" pitchFamily="34" charset="0"/>
                <a:ea typeface="Quattrocento" pitchFamily="34" charset="-122"/>
                <a:cs typeface="Quattrocento" pitchFamily="34" charset="-120"/>
              </a:rPr>
              <a:t>Setting Up a 2D view Environment </a:t>
            </a:r>
            <a:r>
              <a:rPr lang="en-US" sz="3600" dirty="0">
                <a:solidFill>
                  <a:srgbClr val="FFD9BE"/>
                </a:solidFill>
                <a:latin typeface="Quattrocento" pitchFamily="34" charset="0"/>
                <a:ea typeface="Quattrocento" pitchFamily="34" charset="-122"/>
                <a:cs typeface="Quattrocento" pitchFamily="34" charset="-120"/>
              </a:rPr>
              <a:t>(2/4)</a:t>
            </a:r>
            <a:endParaRPr lang="en-US" sz="4049" dirty="0"/>
          </a:p>
        </p:txBody>
      </p:sp>
      <p:pic>
        <p:nvPicPr>
          <p:cNvPr id="25" name="Picture 24">
            <a:extLst>
              <a:ext uri="{FF2B5EF4-FFF2-40B4-BE49-F238E27FC236}">
                <a16:creationId xmlns:a16="http://schemas.microsoft.com/office/drawing/2014/main" id="{595CA69E-8CC3-46E4-953E-28B43DFCB364}"/>
              </a:ext>
            </a:extLst>
          </p:cNvPr>
          <p:cNvPicPr>
            <a:picLocks noChangeAspect="1"/>
          </p:cNvPicPr>
          <p:nvPr/>
        </p:nvPicPr>
        <p:blipFill>
          <a:blip r:embed="rId3"/>
          <a:stretch>
            <a:fillRect/>
          </a:stretch>
        </p:blipFill>
        <p:spPr>
          <a:xfrm>
            <a:off x="-45363" y="0"/>
            <a:ext cx="4452223" cy="8229600"/>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6319599" y="1410533"/>
            <a:ext cx="6929795" cy="653415"/>
          </a:xfrm>
          <a:prstGeom prst="rect">
            <a:avLst/>
          </a:prstGeom>
          <a:noFill/>
          <a:ln/>
        </p:spPr>
        <p:txBody>
          <a:bodyPr wrap="none" rtlCol="0" anchor="t"/>
          <a:lstStyle/>
          <a:p>
            <a:pPr marL="0" indent="0">
              <a:lnSpc>
                <a:spcPts val="5146"/>
              </a:lnSpc>
              <a:buNone/>
            </a:pPr>
            <a:r>
              <a:rPr lang="en-US" sz="4117" dirty="0">
                <a:solidFill>
                  <a:srgbClr val="FFD9BE"/>
                </a:solidFill>
                <a:latin typeface="Quattrocento" pitchFamily="34" charset="0"/>
                <a:ea typeface="Quattrocento" pitchFamily="34" charset="-122"/>
                <a:cs typeface="Quattrocento" pitchFamily="34" charset="-120"/>
              </a:rPr>
              <a:t>Canvas Update</a:t>
            </a:r>
            <a:endParaRPr lang="en-US" sz="4117" dirty="0"/>
          </a:p>
        </p:txBody>
      </p:sp>
      <p:sp>
        <p:nvSpPr>
          <p:cNvPr id="6" name="Text 3"/>
          <p:cNvSpPr/>
          <p:nvPr/>
        </p:nvSpPr>
        <p:spPr>
          <a:xfrm>
            <a:off x="6675001" y="2397204"/>
            <a:ext cx="7122200" cy="999768"/>
          </a:xfrm>
          <a:prstGeom prst="rect">
            <a:avLst/>
          </a:prstGeom>
          <a:noFill/>
          <a:ln/>
        </p:spPr>
        <p:txBody>
          <a:bodyPr wrap="square" rtlCol="0" anchor="t"/>
          <a:lstStyle/>
          <a:p>
            <a:pPr marL="342900" indent="-342900" algn="l">
              <a:lnSpc>
                <a:spcPts val="2624"/>
              </a:lnSpc>
              <a:buSzPct val="100000"/>
              <a:buChar char="•"/>
            </a:pPr>
            <a:r>
              <a:rPr lang="en-US" sz="1750" dirty="0">
                <a:solidFill>
                  <a:srgbClr val="F9EEE7"/>
                </a:solidFill>
                <a:latin typeface="Quattrocento" pitchFamily="34" charset="0"/>
                <a:ea typeface="Quattrocento" pitchFamily="34" charset="-122"/>
                <a:cs typeface="Quattrocento" pitchFamily="34" charset="-120"/>
              </a:rPr>
              <a:t>We draw a line from the last point to where the mouse is to show where the next point will go and show a small circle at the mouse to preview the next point. </a:t>
            </a:r>
            <a:r>
              <a:rPr lang="en-US" sz="1750" b="1" dirty="0">
                <a:solidFill>
                  <a:srgbClr val="F9EEE7"/>
                </a:solidFill>
                <a:latin typeface="Quattrocento" pitchFamily="34" charset="0"/>
                <a:ea typeface="Quattrocento" pitchFamily="34" charset="-122"/>
                <a:cs typeface="Quattrocento" pitchFamily="34" charset="-120"/>
              </a:rPr>
              <a:t>(hover line and point effect)</a:t>
            </a:r>
            <a:endParaRPr lang="en-US" sz="1750" dirty="0"/>
          </a:p>
        </p:txBody>
      </p:sp>
      <p:sp>
        <p:nvSpPr>
          <p:cNvPr id="7" name="Text 4"/>
          <p:cNvSpPr/>
          <p:nvPr/>
        </p:nvSpPr>
        <p:spPr>
          <a:xfrm>
            <a:off x="6675001" y="3474720"/>
            <a:ext cx="7122200" cy="666512"/>
          </a:xfrm>
          <a:prstGeom prst="rect">
            <a:avLst/>
          </a:prstGeom>
          <a:noFill/>
          <a:ln/>
        </p:spPr>
        <p:txBody>
          <a:bodyPr wrap="square" rtlCol="0" anchor="t"/>
          <a:lstStyle/>
          <a:p>
            <a:pPr marL="342900" indent="-342900" algn="l">
              <a:lnSpc>
                <a:spcPts val="2624"/>
              </a:lnSpc>
              <a:buSzPct val="100000"/>
              <a:buChar char="•"/>
            </a:pPr>
            <a:r>
              <a:rPr lang="en-US" sz="1750" dirty="0">
                <a:solidFill>
                  <a:srgbClr val="F9EEE7"/>
                </a:solidFill>
                <a:latin typeface="Quattrocento" pitchFamily="34" charset="0"/>
                <a:ea typeface="Quattrocento" pitchFamily="34" charset="-122"/>
                <a:cs typeface="Quattrocento" pitchFamily="34" charset="-120"/>
              </a:rPr>
              <a:t>When click on </a:t>
            </a:r>
            <a:r>
              <a:rPr lang="en-US" sz="1750" b="1" dirty="0">
                <a:solidFill>
                  <a:srgbClr val="F9EEE7"/>
                </a:solidFill>
                <a:latin typeface="Quattrocento" pitchFamily="34" charset="0"/>
                <a:ea typeface="Quattrocento" pitchFamily="34" charset="-122"/>
                <a:cs typeface="Quattrocento" pitchFamily="34" charset="-120"/>
              </a:rPr>
              <a:t>Clear all shapes button</a:t>
            </a:r>
            <a:r>
              <a:rPr lang="en-US" sz="1750" dirty="0">
                <a:solidFill>
                  <a:srgbClr val="F9EEE7"/>
                </a:solidFill>
                <a:latin typeface="Quattrocento" pitchFamily="34" charset="0"/>
                <a:ea typeface="Quattrocento" pitchFamily="34" charset="-122"/>
                <a:cs typeface="Quattrocento" pitchFamily="34" charset="-120"/>
              </a:rPr>
              <a:t> We clear the canvas and draw everything again: the grid, shapes, lines, and points.</a:t>
            </a:r>
            <a:endParaRPr lang="en-US" sz="1750" dirty="0"/>
          </a:p>
        </p:txBody>
      </p:sp>
      <p:sp>
        <p:nvSpPr>
          <p:cNvPr id="8" name="Text 5"/>
          <p:cNvSpPr/>
          <p:nvPr/>
        </p:nvSpPr>
        <p:spPr>
          <a:xfrm>
            <a:off x="6521618" y="4472669"/>
            <a:ext cx="4182547" cy="522803"/>
          </a:xfrm>
          <a:prstGeom prst="rect">
            <a:avLst/>
          </a:prstGeom>
          <a:noFill/>
          <a:ln/>
        </p:spPr>
        <p:txBody>
          <a:bodyPr wrap="none" rtlCol="0" anchor="t"/>
          <a:lstStyle/>
          <a:p>
            <a:pPr marL="0" indent="0">
              <a:lnSpc>
                <a:spcPts val="4117"/>
              </a:lnSpc>
              <a:buNone/>
            </a:pPr>
            <a:r>
              <a:rPr lang="en-US" sz="3293" dirty="0">
                <a:solidFill>
                  <a:srgbClr val="FFD9BE"/>
                </a:solidFill>
                <a:latin typeface="Quattrocento" pitchFamily="34" charset="0"/>
                <a:ea typeface="Quattrocento" pitchFamily="34" charset="-122"/>
                <a:cs typeface="Quattrocento" pitchFamily="34" charset="-120"/>
              </a:rPr>
              <a:t>How It Reacts:</a:t>
            </a:r>
            <a:endParaRPr lang="en-US" sz="3293" dirty="0"/>
          </a:p>
        </p:txBody>
      </p:sp>
      <p:sp>
        <p:nvSpPr>
          <p:cNvPr id="9" name="Text 6"/>
          <p:cNvSpPr/>
          <p:nvPr/>
        </p:nvSpPr>
        <p:spPr>
          <a:xfrm>
            <a:off x="6675001" y="5330547"/>
            <a:ext cx="7122200" cy="666512"/>
          </a:xfrm>
          <a:prstGeom prst="rect">
            <a:avLst/>
          </a:prstGeom>
          <a:noFill/>
          <a:ln/>
        </p:spPr>
        <p:txBody>
          <a:bodyPr wrap="square" rtlCol="0" anchor="t"/>
          <a:lstStyle/>
          <a:p>
            <a:pPr marL="342900" indent="-342900" algn="l">
              <a:lnSpc>
                <a:spcPts val="2624"/>
              </a:lnSpc>
              <a:buSzPct val="100000"/>
              <a:buChar char="•"/>
            </a:pPr>
            <a:r>
              <a:rPr lang="en-US" sz="1750" b="1" dirty="0">
                <a:solidFill>
                  <a:srgbClr val="F9EEE7"/>
                </a:solidFill>
                <a:latin typeface="Quattrocento" pitchFamily="34" charset="0"/>
                <a:ea typeface="Quattrocento" pitchFamily="34" charset="-122"/>
                <a:cs typeface="Quattrocento" pitchFamily="34" charset="-120"/>
              </a:rPr>
              <a:t>Mouse Move:</a:t>
            </a:r>
            <a:r>
              <a:rPr lang="en-US" sz="1750" dirty="0">
                <a:solidFill>
                  <a:srgbClr val="F9EEE7"/>
                </a:solidFill>
                <a:latin typeface="Quattrocento" pitchFamily="34" charset="0"/>
                <a:ea typeface="Quattrocento" pitchFamily="34" charset="-122"/>
                <a:cs typeface="Quattrocento" pitchFamily="34" charset="-120"/>
              </a:rPr>
              <a:t> The canvas updates showing a line and point following the mouse.</a:t>
            </a:r>
            <a:endParaRPr lang="en-US" sz="1750" dirty="0"/>
          </a:p>
        </p:txBody>
      </p:sp>
      <p:sp>
        <p:nvSpPr>
          <p:cNvPr id="10" name="Text 7"/>
          <p:cNvSpPr/>
          <p:nvPr/>
        </p:nvSpPr>
        <p:spPr>
          <a:xfrm>
            <a:off x="6675001" y="6074807"/>
            <a:ext cx="7122200" cy="333256"/>
          </a:xfrm>
          <a:prstGeom prst="rect">
            <a:avLst/>
          </a:prstGeom>
          <a:noFill/>
          <a:ln/>
        </p:spPr>
        <p:txBody>
          <a:bodyPr wrap="none" rtlCol="0" anchor="t"/>
          <a:lstStyle/>
          <a:p>
            <a:pPr marL="342900" indent="-342900" algn="l">
              <a:lnSpc>
                <a:spcPts val="2624"/>
              </a:lnSpc>
              <a:buSzPct val="100000"/>
              <a:buChar char="•"/>
            </a:pPr>
            <a:r>
              <a:rPr lang="en-US" sz="1750" b="1" dirty="0">
                <a:solidFill>
                  <a:srgbClr val="F9EEE7"/>
                </a:solidFill>
                <a:latin typeface="Quattrocento" pitchFamily="34" charset="0"/>
                <a:ea typeface="Quattrocento" pitchFamily="34" charset="-122"/>
                <a:cs typeface="Quattrocento" pitchFamily="34" charset="-120"/>
              </a:rPr>
              <a:t>Mouse Click:</a:t>
            </a:r>
            <a:r>
              <a:rPr lang="en-US" sz="1750" dirty="0">
                <a:solidFill>
                  <a:srgbClr val="F9EEE7"/>
                </a:solidFill>
                <a:latin typeface="Quattrocento" pitchFamily="34" charset="0"/>
                <a:ea typeface="Quattrocento" pitchFamily="34" charset="-122"/>
                <a:cs typeface="Quattrocento" pitchFamily="34" charset="-120"/>
              </a:rPr>
              <a:t> Puts a new point where you click.</a:t>
            </a:r>
            <a:endParaRPr lang="en-US" sz="1750" dirty="0"/>
          </a:p>
        </p:txBody>
      </p:sp>
      <p:sp>
        <p:nvSpPr>
          <p:cNvPr id="11" name="Text 8"/>
          <p:cNvSpPr/>
          <p:nvPr/>
        </p:nvSpPr>
        <p:spPr>
          <a:xfrm>
            <a:off x="6675001" y="6485811"/>
            <a:ext cx="7122200" cy="333256"/>
          </a:xfrm>
          <a:prstGeom prst="rect">
            <a:avLst/>
          </a:prstGeom>
          <a:noFill/>
          <a:ln/>
        </p:spPr>
        <p:txBody>
          <a:bodyPr wrap="none" rtlCol="0" anchor="t"/>
          <a:lstStyle/>
          <a:p>
            <a:pPr marL="342900" indent="-342900" algn="l">
              <a:lnSpc>
                <a:spcPts val="2624"/>
              </a:lnSpc>
              <a:buSzPct val="100000"/>
              <a:buChar char="•"/>
            </a:pPr>
            <a:r>
              <a:rPr lang="en-US" sz="1750" b="1" dirty="0">
                <a:solidFill>
                  <a:srgbClr val="F9EEE7"/>
                </a:solidFill>
                <a:latin typeface="Quattrocento" pitchFamily="34" charset="0"/>
                <a:ea typeface="Quattrocento" pitchFamily="34" charset="-122"/>
                <a:cs typeface="Quattrocento" pitchFamily="34" charset="-120"/>
              </a:rPr>
              <a:t>Double Click:</a:t>
            </a:r>
            <a:r>
              <a:rPr lang="en-US" sz="1750" dirty="0">
                <a:solidFill>
                  <a:srgbClr val="F9EEE7"/>
                </a:solidFill>
                <a:latin typeface="Quattrocento" pitchFamily="34" charset="0"/>
                <a:ea typeface="Quattrocento" pitchFamily="34" charset="-122"/>
                <a:cs typeface="Quattrocento" pitchFamily="34" charset="-120"/>
              </a:rPr>
              <a:t> Starts a new shape by making a new list for it.</a:t>
            </a:r>
            <a:endParaRPr lang="en-US" sz="1750" dirty="0"/>
          </a:p>
        </p:txBody>
      </p:sp>
      <p:sp>
        <p:nvSpPr>
          <p:cNvPr id="12" name="Text 2">
            <a:extLst>
              <a:ext uri="{FF2B5EF4-FFF2-40B4-BE49-F238E27FC236}">
                <a16:creationId xmlns:a16="http://schemas.microsoft.com/office/drawing/2014/main" id="{25DA53E9-3468-4681-A160-DBE8ACE68955}"/>
              </a:ext>
            </a:extLst>
          </p:cNvPr>
          <p:cNvSpPr/>
          <p:nvPr/>
        </p:nvSpPr>
        <p:spPr>
          <a:xfrm>
            <a:off x="5678745" y="343972"/>
            <a:ext cx="9114711" cy="642699"/>
          </a:xfrm>
          <a:prstGeom prst="rect">
            <a:avLst/>
          </a:prstGeom>
          <a:noFill/>
          <a:ln/>
        </p:spPr>
        <p:txBody>
          <a:bodyPr wrap="none" rtlCol="0" anchor="t"/>
          <a:lstStyle/>
          <a:p>
            <a:pPr marL="0" indent="0">
              <a:lnSpc>
                <a:spcPts val="5062"/>
              </a:lnSpc>
              <a:buNone/>
            </a:pPr>
            <a:r>
              <a:rPr lang="en-US" sz="4000" dirty="0">
                <a:solidFill>
                  <a:srgbClr val="FFD9BE"/>
                </a:solidFill>
                <a:latin typeface="Quattrocento" pitchFamily="34" charset="0"/>
                <a:ea typeface="Quattrocento" pitchFamily="34" charset="-122"/>
                <a:cs typeface="Quattrocento" pitchFamily="34" charset="-120"/>
              </a:rPr>
              <a:t>Setting Up a 2D view Environment </a:t>
            </a:r>
            <a:r>
              <a:rPr lang="en-US" sz="2400" dirty="0">
                <a:solidFill>
                  <a:srgbClr val="FFD9BE"/>
                </a:solidFill>
                <a:latin typeface="Quattrocento" pitchFamily="34" charset="0"/>
                <a:ea typeface="Quattrocento" pitchFamily="34" charset="-122"/>
                <a:cs typeface="Quattrocento" pitchFamily="34" charset="-120"/>
              </a:rPr>
              <a:t>(3/4)</a:t>
            </a:r>
            <a:endParaRPr lang="en-US" sz="3600" dirty="0"/>
          </a:p>
        </p:txBody>
      </p:sp>
      <p:pic>
        <p:nvPicPr>
          <p:cNvPr id="20" name="Picture 19">
            <a:extLst>
              <a:ext uri="{FF2B5EF4-FFF2-40B4-BE49-F238E27FC236}">
                <a16:creationId xmlns:a16="http://schemas.microsoft.com/office/drawing/2014/main" id="{5D09D31F-FFFC-4249-954E-3E4AF4BCCA3C}"/>
              </a:ext>
            </a:extLst>
          </p:cNvPr>
          <p:cNvPicPr>
            <a:picLocks noChangeAspect="1"/>
          </p:cNvPicPr>
          <p:nvPr/>
        </p:nvPicPr>
        <p:blipFill>
          <a:blip r:embed="rId3"/>
          <a:stretch>
            <a:fillRect/>
          </a:stretch>
        </p:blipFill>
        <p:spPr>
          <a:xfrm>
            <a:off x="0" y="0"/>
            <a:ext cx="5493696" cy="8229600"/>
          </a:xfrm>
          <a:prstGeom prst="rect">
            <a:avLst/>
          </a:prstGeom>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957739" y="1601352"/>
            <a:ext cx="8642033" cy="653415"/>
          </a:xfrm>
          <a:prstGeom prst="rect">
            <a:avLst/>
          </a:prstGeom>
          <a:noFill/>
          <a:ln/>
        </p:spPr>
        <p:txBody>
          <a:bodyPr wrap="none" rtlCol="0" anchor="t"/>
          <a:lstStyle/>
          <a:p>
            <a:pPr>
              <a:lnSpc>
                <a:spcPts val="5146"/>
              </a:lnSpc>
            </a:pPr>
            <a:r>
              <a:rPr lang="en-US" sz="4117" dirty="0">
                <a:solidFill>
                  <a:srgbClr val="FFD9BE"/>
                </a:solidFill>
                <a:latin typeface="Quattrocento" pitchFamily="34" charset="0"/>
                <a:ea typeface="Quattrocento" pitchFamily="34" charset="-122"/>
                <a:cs typeface="Quattrocento" pitchFamily="34" charset="-120"/>
              </a:rPr>
              <a:t>How to Use 2D View Environment</a:t>
            </a:r>
            <a:endParaRPr lang="en-US" sz="4117" dirty="0"/>
          </a:p>
        </p:txBody>
      </p:sp>
      <p:sp>
        <p:nvSpPr>
          <p:cNvPr id="10" name="Text 2">
            <a:extLst>
              <a:ext uri="{FF2B5EF4-FFF2-40B4-BE49-F238E27FC236}">
                <a16:creationId xmlns:a16="http://schemas.microsoft.com/office/drawing/2014/main" id="{430405CE-70A2-445E-9E62-93E35A857011}"/>
              </a:ext>
            </a:extLst>
          </p:cNvPr>
          <p:cNvSpPr/>
          <p:nvPr/>
        </p:nvSpPr>
        <p:spPr>
          <a:xfrm>
            <a:off x="748189" y="444341"/>
            <a:ext cx="8642033" cy="653415"/>
          </a:xfrm>
          <a:prstGeom prst="rect">
            <a:avLst/>
          </a:prstGeom>
          <a:noFill/>
          <a:ln/>
        </p:spPr>
        <p:txBody>
          <a:bodyPr wrap="none" rtlCol="0" anchor="t"/>
          <a:lstStyle/>
          <a:p>
            <a:pPr marL="0" indent="0">
              <a:lnSpc>
                <a:spcPts val="5146"/>
              </a:lnSpc>
              <a:buNone/>
            </a:pPr>
            <a:r>
              <a:rPr lang="en-US" sz="4400" dirty="0">
                <a:solidFill>
                  <a:srgbClr val="FFD9BE"/>
                </a:solidFill>
                <a:latin typeface="Quattrocento" pitchFamily="34" charset="0"/>
                <a:ea typeface="Quattrocento" pitchFamily="34" charset="-122"/>
              </a:rPr>
              <a:t>Setting Up a 2D View Environment </a:t>
            </a:r>
            <a:r>
              <a:rPr lang="en-US" sz="3200" dirty="0">
                <a:solidFill>
                  <a:srgbClr val="FFD9BE"/>
                </a:solidFill>
                <a:latin typeface="Quattrocento" pitchFamily="34" charset="0"/>
                <a:ea typeface="Quattrocento" pitchFamily="34" charset="-122"/>
              </a:rPr>
              <a:t>(4/4)</a:t>
            </a:r>
            <a:endParaRPr lang="en-US" sz="4117" dirty="0"/>
          </a:p>
        </p:txBody>
      </p:sp>
      <p:sp>
        <p:nvSpPr>
          <p:cNvPr id="9" name="Text 3">
            <a:extLst>
              <a:ext uri="{FF2B5EF4-FFF2-40B4-BE49-F238E27FC236}">
                <a16:creationId xmlns:a16="http://schemas.microsoft.com/office/drawing/2014/main" id="{D0E1C555-DC56-454B-BE1F-2A753D18FDCB}"/>
              </a:ext>
            </a:extLst>
          </p:cNvPr>
          <p:cNvSpPr/>
          <p:nvPr/>
        </p:nvSpPr>
        <p:spPr>
          <a:xfrm>
            <a:off x="1302901" y="2527280"/>
            <a:ext cx="7122200" cy="666512"/>
          </a:xfrm>
          <a:prstGeom prst="rect">
            <a:avLst/>
          </a:prstGeom>
          <a:noFill/>
          <a:ln/>
        </p:spPr>
        <p:txBody>
          <a:bodyPr wrap="square" rtlCol="0" anchor="t"/>
          <a:lstStyle/>
          <a:p>
            <a:pPr marL="342900" indent="-342900" algn="l">
              <a:lnSpc>
                <a:spcPts val="2624"/>
              </a:lnSpc>
              <a:buSzPct val="100000"/>
              <a:buChar char="•"/>
            </a:pPr>
            <a:r>
              <a:rPr lang="en-US" sz="2000" b="1" dirty="0">
                <a:solidFill>
                  <a:srgbClr val="F9EEE7"/>
                </a:solidFill>
                <a:latin typeface="Quattrocento" pitchFamily="34" charset="0"/>
                <a:ea typeface="Quattrocento" pitchFamily="34" charset="-122"/>
                <a:cs typeface="Quattrocento" pitchFamily="34" charset="-120"/>
              </a:rPr>
              <a:t>Making Shapes:</a:t>
            </a:r>
            <a:r>
              <a:rPr lang="en-US" sz="2000" dirty="0">
                <a:solidFill>
                  <a:srgbClr val="F9EEE7"/>
                </a:solidFill>
                <a:latin typeface="Quattrocento" pitchFamily="34" charset="0"/>
                <a:ea typeface="Quattrocento" pitchFamily="34" charset="-122"/>
                <a:cs typeface="Quattrocento" pitchFamily="34" charset="-120"/>
              </a:rPr>
              <a:t> Click to add points. Lines connect these points into shapes, shown as circles.</a:t>
            </a:r>
            <a:endParaRPr lang="en-US" sz="2000" dirty="0"/>
          </a:p>
        </p:txBody>
      </p:sp>
      <p:sp>
        <p:nvSpPr>
          <p:cNvPr id="11" name="Text 4">
            <a:extLst>
              <a:ext uri="{FF2B5EF4-FFF2-40B4-BE49-F238E27FC236}">
                <a16:creationId xmlns:a16="http://schemas.microsoft.com/office/drawing/2014/main" id="{61F35BE6-7E81-4B7C-BD97-8B94AC072EF8}"/>
              </a:ext>
            </a:extLst>
          </p:cNvPr>
          <p:cNvSpPr/>
          <p:nvPr/>
        </p:nvSpPr>
        <p:spPr>
          <a:xfrm>
            <a:off x="1302901" y="4084429"/>
            <a:ext cx="7122200" cy="333256"/>
          </a:xfrm>
          <a:prstGeom prst="rect">
            <a:avLst/>
          </a:prstGeom>
          <a:noFill/>
          <a:ln/>
        </p:spPr>
        <p:txBody>
          <a:bodyPr wrap="none" rtlCol="0" anchor="t"/>
          <a:lstStyle/>
          <a:p>
            <a:pPr marL="342900" indent="-342900" algn="l">
              <a:lnSpc>
                <a:spcPts val="2624"/>
              </a:lnSpc>
              <a:buSzPct val="100000"/>
              <a:buChar char="•"/>
            </a:pPr>
            <a:r>
              <a:rPr lang="en-US" sz="2000" b="1" dirty="0">
                <a:solidFill>
                  <a:srgbClr val="F9EEE7"/>
                </a:solidFill>
                <a:latin typeface="Quattrocento" pitchFamily="34" charset="0"/>
                <a:ea typeface="Quattrocento" pitchFamily="34" charset="-122"/>
                <a:cs typeface="Quattrocento" pitchFamily="34" charset="-120"/>
              </a:rPr>
              <a:t>Keep Adding:</a:t>
            </a:r>
            <a:r>
              <a:rPr lang="en-US" sz="2000" dirty="0">
                <a:solidFill>
                  <a:srgbClr val="F9EEE7"/>
                </a:solidFill>
                <a:latin typeface="Quattrocento" pitchFamily="34" charset="0"/>
                <a:ea typeface="Quattrocento" pitchFamily="34" charset="-122"/>
                <a:cs typeface="Quattrocento" pitchFamily="34" charset="-120"/>
              </a:rPr>
              <a:t> Click more to add points to your shape.</a:t>
            </a:r>
            <a:endParaRPr lang="en-US" sz="2000" dirty="0"/>
          </a:p>
        </p:txBody>
      </p:sp>
      <p:sp>
        <p:nvSpPr>
          <p:cNvPr id="12" name="Text 5">
            <a:extLst>
              <a:ext uri="{FF2B5EF4-FFF2-40B4-BE49-F238E27FC236}">
                <a16:creationId xmlns:a16="http://schemas.microsoft.com/office/drawing/2014/main" id="{BD568343-A982-44C7-B8B0-ACEAF0346FAC}"/>
              </a:ext>
            </a:extLst>
          </p:cNvPr>
          <p:cNvSpPr/>
          <p:nvPr/>
        </p:nvSpPr>
        <p:spPr>
          <a:xfrm>
            <a:off x="1302901" y="5308322"/>
            <a:ext cx="7122200" cy="666512"/>
          </a:xfrm>
          <a:prstGeom prst="rect">
            <a:avLst/>
          </a:prstGeom>
          <a:noFill/>
          <a:ln/>
        </p:spPr>
        <p:txBody>
          <a:bodyPr wrap="square" rtlCol="0" anchor="t"/>
          <a:lstStyle/>
          <a:p>
            <a:pPr marL="342900" indent="-342900" algn="l">
              <a:lnSpc>
                <a:spcPts val="2624"/>
              </a:lnSpc>
              <a:buSzPct val="100000"/>
              <a:buChar char="•"/>
            </a:pPr>
            <a:r>
              <a:rPr lang="en-US" sz="2000" b="1" dirty="0">
                <a:solidFill>
                  <a:srgbClr val="F9EEE7"/>
                </a:solidFill>
                <a:latin typeface="Quattrocento" pitchFamily="34" charset="0"/>
                <a:ea typeface="Quattrocento" pitchFamily="34" charset="-122"/>
                <a:cs typeface="Quattrocento" pitchFamily="34" charset="-120"/>
              </a:rPr>
              <a:t>New Shape:</a:t>
            </a:r>
            <a:r>
              <a:rPr lang="en-US" sz="2000" dirty="0">
                <a:solidFill>
                  <a:srgbClr val="F9EEE7"/>
                </a:solidFill>
                <a:latin typeface="Quattrocento" pitchFamily="34" charset="0"/>
                <a:ea typeface="Quattrocento" pitchFamily="34" charset="-122"/>
                <a:cs typeface="Quattrocento" pitchFamily="34" charset="-120"/>
              </a:rPr>
              <a:t> Double-click to start a new shape. It doesn't stop the previous one; it just begins collecting points for another shape.</a:t>
            </a:r>
            <a:endParaRPr lang="en-US" sz="2000" dirty="0"/>
          </a:p>
        </p:txBody>
      </p:sp>
      <p:pic>
        <p:nvPicPr>
          <p:cNvPr id="13" name="Picture 12" descr="A graph with a line&#10;&#10;Description automatically generated">
            <a:extLst>
              <a:ext uri="{FF2B5EF4-FFF2-40B4-BE49-F238E27FC236}">
                <a16:creationId xmlns:a16="http://schemas.microsoft.com/office/drawing/2014/main" id="{90C5546A-91D2-4034-A61B-220A5738A755}"/>
              </a:ext>
            </a:extLst>
          </p:cNvPr>
          <p:cNvPicPr>
            <a:picLocks noChangeAspect="1"/>
          </p:cNvPicPr>
          <p:nvPr/>
        </p:nvPicPr>
        <p:blipFill>
          <a:blip r:embed="rId3"/>
          <a:stretch>
            <a:fillRect/>
          </a:stretch>
        </p:blipFill>
        <p:spPr>
          <a:xfrm>
            <a:off x="8757880" y="2890758"/>
            <a:ext cx="5539740" cy="2750820"/>
          </a:xfrm>
          <a:prstGeom prst="rect">
            <a:avLst/>
          </a:prstGeom>
        </p:spPr>
      </p:pic>
    </p:spTree>
    <p:extLst>
      <p:ext uri="{BB962C8B-B14F-4D97-AF65-F5344CB8AC3E}">
        <p14:creationId xmlns:p14="http://schemas.microsoft.com/office/powerpoint/2010/main" val="250063274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538400" y="3633179"/>
            <a:ext cx="7477601" cy="2707564"/>
          </a:xfrm>
          <a:prstGeom prst="rect">
            <a:avLst/>
          </a:prstGeom>
          <a:noFill/>
          <a:ln/>
        </p:spPr>
        <p:txBody>
          <a:bodyPr wrap="square" rtlCol="0" anchor="t"/>
          <a:lstStyle/>
          <a:p>
            <a:pPr marL="0" indent="0" algn="ctr">
              <a:buNone/>
            </a:pPr>
            <a:r>
              <a:rPr lang="en-US" sz="4000" dirty="0">
                <a:solidFill>
                  <a:srgbClr val="FFD9BE"/>
                </a:solidFill>
                <a:latin typeface="Quattrocento" pitchFamily="34" charset="0"/>
                <a:ea typeface="Quattrocento" pitchFamily="34" charset="-122"/>
                <a:cs typeface="Quattrocento" pitchFamily="34" charset="-120"/>
              </a:rPr>
              <a:t>Setting Up a 3D</a:t>
            </a:r>
          </a:p>
          <a:p>
            <a:pPr marL="0" indent="0" algn="ctr">
              <a:buNone/>
            </a:pPr>
            <a:r>
              <a:rPr lang="en-US" sz="4000" dirty="0">
                <a:solidFill>
                  <a:srgbClr val="FFD9BE"/>
                </a:solidFill>
                <a:latin typeface="Quattrocento" pitchFamily="34" charset="0"/>
                <a:ea typeface="Quattrocento" pitchFamily="34" charset="-122"/>
                <a:cs typeface="Quattrocento" pitchFamily="34" charset="-120"/>
              </a:rPr>
              <a:t>View Environment</a:t>
            </a:r>
            <a:r>
              <a:rPr lang="en-US" sz="3200" dirty="0">
                <a:solidFill>
                  <a:srgbClr val="FFD9BE"/>
                </a:solidFill>
                <a:latin typeface="Quattrocento" pitchFamily="34" charset="0"/>
                <a:ea typeface="Quattrocento" pitchFamily="34" charset="-122"/>
                <a:cs typeface="Quattrocento" pitchFamily="34" charset="-120"/>
              </a:rPr>
              <a:t> (0/4)</a:t>
            </a:r>
            <a:endParaRPr lang="en-US" sz="5681" dirty="0"/>
          </a:p>
        </p:txBody>
      </p:sp>
      <p:pic>
        <p:nvPicPr>
          <p:cNvPr id="12" name="Picture 11">
            <a:extLst>
              <a:ext uri="{FF2B5EF4-FFF2-40B4-BE49-F238E27FC236}">
                <a16:creationId xmlns:a16="http://schemas.microsoft.com/office/drawing/2014/main" id="{2539D105-1BD2-4382-9868-388977DF3FB7}"/>
              </a:ext>
            </a:extLst>
          </p:cNvPr>
          <p:cNvPicPr>
            <a:picLocks noChangeAspect="1"/>
          </p:cNvPicPr>
          <p:nvPr/>
        </p:nvPicPr>
        <p:blipFill>
          <a:blip r:embed="rId3"/>
          <a:stretch>
            <a:fillRect/>
          </a:stretch>
        </p:blipFill>
        <p:spPr>
          <a:xfrm>
            <a:off x="6400800" y="0"/>
            <a:ext cx="8229600" cy="8229600"/>
          </a:xfrm>
          <a:prstGeom prst="rect">
            <a:avLst/>
          </a:prstGeom>
        </p:spPr>
      </p:pic>
    </p:spTree>
    <p:extLst>
      <p:ext uri="{BB962C8B-B14F-4D97-AF65-F5344CB8AC3E}">
        <p14:creationId xmlns:p14="http://schemas.microsoft.com/office/powerpoint/2010/main" val="243789896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18661"/>
            <a:ext cx="14630400" cy="8229600"/>
          </a:xfrm>
          <a:prstGeom prst="rect">
            <a:avLst/>
          </a:prstGeom>
          <a:solidFill>
            <a:srgbClr val="123332"/>
          </a:solidFill>
          <a:ln/>
        </p:spPr>
        <p:txBody>
          <a:bodyPr/>
          <a:lstStyle/>
          <a:p>
            <a:endParaRPr lang="en-US" dirty="0"/>
          </a:p>
        </p:txBody>
      </p:sp>
      <p:sp>
        <p:nvSpPr>
          <p:cNvPr id="4" name="Text 2"/>
          <p:cNvSpPr/>
          <p:nvPr/>
        </p:nvSpPr>
        <p:spPr>
          <a:xfrm>
            <a:off x="2913874" y="1135959"/>
            <a:ext cx="5228153" cy="653415"/>
          </a:xfrm>
          <a:prstGeom prst="rect">
            <a:avLst/>
          </a:prstGeom>
          <a:noFill/>
          <a:ln/>
        </p:spPr>
        <p:txBody>
          <a:bodyPr wrap="none" rtlCol="0" anchor="t"/>
          <a:lstStyle/>
          <a:p>
            <a:pPr marL="571500" indent="-571500">
              <a:lnSpc>
                <a:spcPts val="5146"/>
              </a:lnSpc>
              <a:buFont typeface="Courier New" panose="02070309020205020404" pitchFamily="49" charset="0"/>
              <a:buChar char="o"/>
            </a:pPr>
            <a:r>
              <a:rPr lang="en-US" sz="3600" dirty="0">
                <a:solidFill>
                  <a:srgbClr val="FFD9BE"/>
                </a:solidFill>
                <a:latin typeface="Quattrocento" pitchFamily="34" charset="0"/>
                <a:ea typeface="Quattrocento" pitchFamily="34" charset="-122"/>
                <a:cs typeface="Quattrocento" pitchFamily="34" charset="-120"/>
              </a:rPr>
              <a:t>Creating a 3D Scene with Three.js:</a:t>
            </a:r>
          </a:p>
        </p:txBody>
      </p:sp>
      <p:pic>
        <p:nvPicPr>
          <p:cNvPr id="8" name="Image 1" descr="preencoded.png"/>
          <p:cNvPicPr>
            <a:picLocks noChangeAspect="1"/>
          </p:cNvPicPr>
          <p:nvPr/>
        </p:nvPicPr>
        <p:blipFill>
          <a:blip r:embed="rId3"/>
          <a:stretch>
            <a:fillRect/>
          </a:stretch>
        </p:blipFill>
        <p:spPr>
          <a:xfrm>
            <a:off x="3731191" y="1869650"/>
            <a:ext cx="555427" cy="555427"/>
          </a:xfrm>
          <a:prstGeom prst="rect">
            <a:avLst/>
          </a:prstGeom>
        </p:spPr>
      </p:pic>
      <p:sp>
        <p:nvSpPr>
          <p:cNvPr id="9" name="Text 5"/>
          <p:cNvSpPr/>
          <p:nvPr/>
        </p:nvSpPr>
        <p:spPr>
          <a:xfrm>
            <a:off x="1340763" y="1970611"/>
            <a:ext cx="2233493" cy="326827"/>
          </a:xfrm>
          <a:prstGeom prst="rect">
            <a:avLst/>
          </a:prstGeom>
          <a:noFill/>
          <a:ln/>
        </p:spPr>
        <p:txBody>
          <a:bodyPr wrap="none" rtlCol="0" anchor="t"/>
          <a:lstStyle/>
          <a:p>
            <a:pPr marL="0" indent="0" algn="l">
              <a:lnSpc>
                <a:spcPts val="2573"/>
              </a:lnSpc>
              <a:buNone/>
            </a:pPr>
            <a:r>
              <a:rPr lang="en-US" sz="2400" dirty="0">
                <a:solidFill>
                  <a:srgbClr val="FFD9BE"/>
                </a:solidFill>
                <a:latin typeface="Quattrocento" pitchFamily="34" charset="0"/>
                <a:ea typeface="Quattrocento" pitchFamily="34" charset="-122"/>
                <a:cs typeface="Quattrocento" pitchFamily="34" charset="-120"/>
              </a:rPr>
              <a:t>1. Scene Setup </a:t>
            </a:r>
            <a:endParaRPr lang="en-US" sz="2400" dirty="0"/>
          </a:p>
        </p:txBody>
      </p:sp>
      <p:sp>
        <p:nvSpPr>
          <p:cNvPr id="10" name="Text 6"/>
          <p:cNvSpPr/>
          <p:nvPr/>
        </p:nvSpPr>
        <p:spPr>
          <a:xfrm>
            <a:off x="1340762" y="2425077"/>
            <a:ext cx="9114710" cy="491301"/>
          </a:xfrm>
          <a:prstGeom prst="rect">
            <a:avLst/>
          </a:prstGeom>
          <a:noFill/>
          <a:ln/>
        </p:spPr>
        <p:txBody>
          <a:bodyPr wrap="square" rtlCol="0" anchor="t"/>
          <a:lstStyle/>
          <a:p>
            <a:pPr marL="0" indent="0" algn="l">
              <a:lnSpc>
                <a:spcPts val="2624"/>
              </a:lnSpc>
              <a:buNone/>
            </a:pPr>
            <a:r>
              <a:rPr lang="en-US" sz="2000" dirty="0">
                <a:solidFill>
                  <a:srgbClr val="F9EEE7"/>
                </a:solidFill>
                <a:latin typeface="Quattrocento" pitchFamily="34" charset="0"/>
                <a:ea typeface="Quattrocento" pitchFamily="34" charset="-122"/>
                <a:cs typeface="Quattrocento" pitchFamily="34" charset="-120"/>
              </a:rPr>
              <a:t>Initializes the 3D scene by creating a new </a:t>
            </a:r>
            <a:r>
              <a:rPr lang="en-US" sz="2000" dirty="0" err="1">
                <a:solidFill>
                  <a:srgbClr val="F9EEE7"/>
                </a:solidFill>
                <a:latin typeface="Quattrocento" pitchFamily="34" charset="0"/>
                <a:ea typeface="Quattrocento" pitchFamily="34" charset="-122"/>
                <a:cs typeface="Quattrocento" pitchFamily="34" charset="-120"/>
              </a:rPr>
              <a:t>THREE.Scene</a:t>
            </a:r>
            <a:r>
              <a:rPr lang="en-US" sz="2000" dirty="0">
                <a:solidFill>
                  <a:srgbClr val="F9EEE7"/>
                </a:solidFill>
                <a:latin typeface="Quattrocento" pitchFamily="34" charset="0"/>
                <a:ea typeface="Quattrocento" pitchFamily="34" charset="-122"/>
                <a:cs typeface="Quattrocento" pitchFamily="34" charset="-120"/>
              </a:rPr>
              <a:t> instance.</a:t>
            </a:r>
            <a:endParaRPr lang="en-US" sz="2000" dirty="0"/>
          </a:p>
        </p:txBody>
      </p:sp>
      <p:sp>
        <p:nvSpPr>
          <p:cNvPr id="12" name="Text 7"/>
          <p:cNvSpPr/>
          <p:nvPr/>
        </p:nvSpPr>
        <p:spPr>
          <a:xfrm>
            <a:off x="2728418" y="4634859"/>
            <a:ext cx="3116400" cy="653653"/>
          </a:xfrm>
          <a:prstGeom prst="rect">
            <a:avLst/>
          </a:prstGeom>
          <a:noFill/>
          <a:ln/>
        </p:spPr>
        <p:txBody>
          <a:bodyPr wrap="square" rtlCol="0" anchor="t"/>
          <a:lstStyle/>
          <a:p>
            <a:pPr marL="342900" indent="-342900" algn="l">
              <a:lnSpc>
                <a:spcPts val="2573"/>
              </a:lnSpc>
              <a:buFont typeface="Courier New" panose="02070309020205020404" pitchFamily="49" charset="0"/>
              <a:buChar char="o"/>
            </a:pPr>
            <a:r>
              <a:rPr lang="en-US" sz="2000" dirty="0">
                <a:solidFill>
                  <a:srgbClr val="FFD9BE"/>
                </a:solidFill>
                <a:latin typeface="Quattrocento" pitchFamily="34" charset="0"/>
                <a:ea typeface="Quattrocento" pitchFamily="34" charset="-122"/>
                <a:cs typeface="Quattrocento" pitchFamily="34" charset="-120"/>
              </a:rPr>
              <a:t>Perspective Camera</a:t>
            </a:r>
            <a:endParaRPr lang="en-US" sz="2000" dirty="0"/>
          </a:p>
        </p:txBody>
      </p:sp>
      <p:sp>
        <p:nvSpPr>
          <p:cNvPr id="13" name="Text 8"/>
          <p:cNvSpPr/>
          <p:nvPr/>
        </p:nvSpPr>
        <p:spPr>
          <a:xfrm>
            <a:off x="2728417" y="5363158"/>
            <a:ext cx="3596587" cy="2543810"/>
          </a:xfrm>
          <a:prstGeom prst="rect">
            <a:avLst/>
          </a:prstGeom>
          <a:noFill/>
          <a:ln/>
        </p:spPr>
        <p:txBody>
          <a:bodyPr wrap="square" rtlCol="0" anchor="t"/>
          <a:lstStyle/>
          <a:p>
            <a:pPr marL="0" indent="0" algn="l">
              <a:lnSpc>
                <a:spcPct val="150000"/>
              </a:lnSpc>
              <a:buNone/>
            </a:pPr>
            <a:r>
              <a:rPr lang="en-US" sz="2000" dirty="0">
                <a:solidFill>
                  <a:srgbClr val="F9EEE7"/>
                </a:solidFill>
                <a:latin typeface="Quattrocento" pitchFamily="34" charset="0"/>
                <a:ea typeface="Quattrocento" pitchFamily="34" charset="-122"/>
                <a:cs typeface="Quattrocento" pitchFamily="34" charset="-120"/>
              </a:rPr>
              <a:t>Mimics how the </a:t>
            </a:r>
            <a:r>
              <a:rPr lang="en-US" sz="2000" b="1" dirty="0">
                <a:solidFill>
                  <a:srgbClr val="F9EEE7"/>
                </a:solidFill>
                <a:latin typeface="Quattrocento" pitchFamily="34" charset="0"/>
                <a:ea typeface="Quattrocento" pitchFamily="34" charset="-122"/>
                <a:cs typeface="Quattrocento" pitchFamily="34" charset="-120"/>
              </a:rPr>
              <a:t>human eye</a:t>
            </a:r>
            <a:r>
              <a:rPr lang="en-US" sz="2000" dirty="0">
                <a:solidFill>
                  <a:srgbClr val="F9EEE7"/>
                </a:solidFill>
                <a:latin typeface="Quattrocento" pitchFamily="34" charset="0"/>
                <a:ea typeface="Quattrocento" pitchFamily="34" charset="-122"/>
                <a:cs typeface="Quattrocento" pitchFamily="34" charset="-120"/>
              </a:rPr>
              <a:t> perceives the world where objects farther from the camera appear smaller than those close to it.</a:t>
            </a:r>
            <a:endParaRPr lang="en-US" sz="2000" dirty="0"/>
          </a:p>
        </p:txBody>
      </p:sp>
      <p:sp>
        <p:nvSpPr>
          <p:cNvPr id="15" name="Text 9"/>
          <p:cNvSpPr/>
          <p:nvPr/>
        </p:nvSpPr>
        <p:spPr>
          <a:xfrm>
            <a:off x="8709455" y="4635775"/>
            <a:ext cx="3145087" cy="653653"/>
          </a:xfrm>
          <a:prstGeom prst="rect">
            <a:avLst/>
          </a:prstGeom>
          <a:noFill/>
          <a:ln/>
        </p:spPr>
        <p:txBody>
          <a:bodyPr wrap="square" rtlCol="0" anchor="t"/>
          <a:lstStyle/>
          <a:p>
            <a:pPr marL="342900" indent="-342900" algn="l">
              <a:lnSpc>
                <a:spcPts val="2573"/>
              </a:lnSpc>
              <a:buFont typeface="Courier New" panose="02070309020205020404" pitchFamily="49" charset="0"/>
              <a:buChar char="o"/>
            </a:pPr>
            <a:r>
              <a:rPr lang="en-US" sz="2058" dirty="0">
                <a:solidFill>
                  <a:srgbClr val="FFD9BE"/>
                </a:solidFill>
                <a:latin typeface="Quattrocento" pitchFamily="34" charset="0"/>
                <a:ea typeface="Quattrocento" pitchFamily="34" charset="-122"/>
                <a:cs typeface="Quattrocento" pitchFamily="34" charset="-120"/>
              </a:rPr>
              <a:t>Orthographic Camera</a:t>
            </a:r>
            <a:endParaRPr lang="en-US" sz="2058" dirty="0"/>
          </a:p>
        </p:txBody>
      </p:sp>
      <p:sp>
        <p:nvSpPr>
          <p:cNvPr id="16" name="Text 10"/>
          <p:cNvSpPr/>
          <p:nvPr/>
        </p:nvSpPr>
        <p:spPr>
          <a:xfrm>
            <a:off x="8905159" y="5363157"/>
            <a:ext cx="3332915" cy="2543811"/>
          </a:xfrm>
          <a:prstGeom prst="rect">
            <a:avLst/>
          </a:prstGeom>
          <a:noFill/>
          <a:ln/>
        </p:spPr>
        <p:txBody>
          <a:bodyPr wrap="square" rtlCol="0" anchor="t"/>
          <a:lstStyle/>
          <a:p>
            <a:pPr marL="0" indent="0" algn="l">
              <a:lnSpc>
                <a:spcPct val="150000"/>
              </a:lnSpc>
              <a:buNone/>
            </a:pPr>
            <a:r>
              <a:rPr lang="en-US" sz="2000" dirty="0">
                <a:solidFill>
                  <a:srgbClr val="F9EEE7"/>
                </a:solidFill>
                <a:latin typeface="Quattrocento" pitchFamily="34" charset="0"/>
                <a:ea typeface="Quattrocento" pitchFamily="34" charset="-122"/>
                <a:cs typeface="Quattrocento" pitchFamily="34" charset="-120"/>
              </a:rPr>
              <a:t>Maintain the size of objects regardless of their distance from the camera.</a:t>
            </a:r>
            <a:endParaRPr lang="en-US" sz="2000" dirty="0"/>
          </a:p>
        </p:txBody>
      </p:sp>
      <p:sp>
        <p:nvSpPr>
          <p:cNvPr id="19" name="Text 2">
            <a:extLst>
              <a:ext uri="{FF2B5EF4-FFF2-40B4-BE49-F238E27FC236}">
                <a16:creationId xmlns:a16="http://schemas.microsoft.com/office/drawing/2014/main" id="{A3FC7C43-62DE-491C-9774-9BB1CD1A58A1}"/>
              </a:ext>
            </a:extLst>
          </p:cNvPr>
          <p:cNvSpPr/>
          <p:nvPr/>
        </p:nvSpPr>
        <p:spPr>
          <a:xfrm>
            <a:off x="1167289" y="367887"/>
            <a:ext cx="9114711" cy="642699"/>
          </a:xfrm>
          <a:prstGeom prst="rect">
            <a:avLst/>
          </a:prstGeom>
          <a:noFill/>
          <a:ln/>
        </p:spPr>
        <p:txBody>
          <a:bodyPr wrap="none" rtlCol="0" anchor="t"/>
          <a:lstStyle/>
          <a:p>
            <a:pPr marL="0" indent="0" algn="ctr">
              <a:lnSpc>
                <a:spcPts val="5062"/>
              </a:lnSpc>
              <a:buNone/>
            </a:pPr>
            <a:r>
              <a:rPr lang="en-US" sz="4800" dirty="0">
                <a:solidFill>
                  <a:srgbClr val="FFD9BE"/>
                </a:solidFill>
                <a:latin typeface="Quattrocento" pitchFamily="34" charset="0"/>
                <a:ea typeface="Quattrocento" pitchFamily="34" charset="-122"/>
                <a:cs typeface="Quattrocento" pitchFamily="34" charset="-120"/>
              </a:rPr>
              <a:t>Setting Up a 3D view Environment </a:t>
            </a:r>
            <a:r>
              <a:rPr lang="en-US" sz="2800" dirty="0">
                <a:solidFill>
                  <a:srgbClr val="FFD9BE"/>
                </a:solidFill>
                <a:latin typeface="Quattrocento" pitchFamily="34" charset="0"/>
                <a:ea typeface="Quattrocento" pitchFamily="34" charset="-122"/>
                <a:cs typeface="Quattrocento" pitchFamily="34" charset="-120"/>
              </a:rPr>
              <a:t>(1/4)</a:t>
            </a:r>
            <a:endParaRPr lang="en-US" sz="4049" dirty="0"/>
          </a:p>
        </p:txBody>
      </p:sp>
      <p:sp>
        <p:nvSpPr>
          <p:cNvPr id="17" name="Text 3">
            <a:extLst>
              <a:ext uri="{FF2B5EF4-FFF2-40B4-BE49-F238E27FC236}">
                <a16:creationId xmlns:a16="http://schemas.microsoft.com/office/drawing/2014/main" id="{6A0A4179-3E0E-BA63-64AA-724D2F04778B}"/>
              </a:ext>
            </a:extLst>
          </p:cNvPr>
          <p:cNvSpPr/>
          <p:nvPr/>
        </p:nvSpPr>
        <p:spPr>
          <a:xfrm>
            <a:off x="1274613" y="2916447"/>
            <a:ext cx="2553108" cy="653653"/>
          </a:xfrm>
          <a:prstGeom prst="rect">
            <a:avLst/>
          </a:prstGeom>
          <a:noFill/>
          <a:ln/>
        </p:spPr>
        <p:txBody>
          <a:bodyPr wrap="square" rtlCol="0" anchor="t"/>
          <a:lstStyle/>
          <a:p>
            <a:pPr marL="0" indent="0" algn="l">
              <a:lnSpc>
                <a:spcPts val="2573"/>
              </a:lnSpc>
              <a:buNone/>
            </a:pPr>
            <a:r>
              <a:rPr lang="en-US" sz="2400" dirty="0">
                <a:solidFill>
                  <a:srgbClr val="FFD9BE"/>
                </a:solidFill>
                <a:latin typeface="Quattrocento" pitchFamily="34" charset="0"/>
                <a:ea typeface="Quattrocento" pitchFamily="34" charset="-122"/>
                <a:cs typeface="Quattrocento" pitchFamily="34" charset="-120"/>
              </a:rPr>
              <a:t>2. Camera Setup</a:t>
            </a:r>
            <a:endParaRPr lang="en-US" sz="2400" dirty="0"/>
          </a:p>
        </p:txBody>
      </p:sp>
      <p:pic>
        <p:nvPicPr>
          <p:cNvPr id="18" name="Image 0" descr="preencoded.png">
            <a:extLst>
              <a:ext uri="{FF2B5EF4-FFF2-40B4-BE49-F238E27FC236}">
                <a16:creationId xmlns:a16="http://schemas.microsoft.com/office/drawing/2014/main" id="{5AEBE9B0-5F7B-2AA8-C95E-3F9591B48CA8}"/>
              </a:ext>
            </a:extLst>
          </p:cNvPr>
          <p:cNvPicPr>
            <a:picLocks noChangeAspect="1"/>
          </p:cNvPicPr>
          <p:nvPr/>
        </p:nvPicPr>
        <p:blipFill>
          <a:blip r:embed="rId4"/>
          <a:stretch>
            <a:fillRect/>
          </a:stretch>
        </p:blipFill>
        <p:spPr>
          <a:xfrm>
            <a:off x="3735522" y="2821858"/>
            <a:ext cx="555427" cy="555427"/>
          </a:xfrm>
          <a:prstGeom prst="rect">
            <a:avLst/>
          </a:prstGeom>
        </p:spPr>
      </p:pic>
      <p:sp>
        <p:nvSpPr>
          <p:cNvPr id="20" name="Text 4">
            <a:extLst>
              <a:ext uri="{FF2B5EF4-FFF2-40B4-BE49-F238E27FC236}">
                <a16:creationId xmlns:a16="http://schemas.microsoft.com/office/drawing/2014/main" id="{4A463C13-7E4F-9828-E35A-F2DB2E0BCB2A}"/>
              </a:ext>
            </a:extLst>
          </p:cNvPr>
          <p:cNvSpPr/>
          <p:nvPr/>
        </p:nvSpPr>
        <p:spPr>
          <a:xfrm>
            <a:off x="1340763" y="3420107"/>
            <a:ext cx="9114710" cy="504524"/>
          </a:xfrm>
          <a:prstGeom prst="rect">
            <a:avLst/>
          </a:prstGeom>
          <a:noFill/>
          <a:ln/>
        </p:spPr>
        <p:txBody>
          <a:bodyPr wrap="square" rtlCol="0" anchor="t"/>
          <a:lstStyle/>
          <a:p>
            <a:pPr marL="0" indent="0" algn="l">
              <a:lnSpc>
                <a:spcPts val="2624"/>
              </a:lnSpc>
              <a:buNone/>
            </a:pPr>
            <a:r>
              <a:rPr lang="en-US" sz="2000" dirty="0">
                <a:solidFill>
                  <a:srgbClr val="F9EEE7"/>
                </a:solidFill>
                <a:latin typeface="Quattrocento" pitchFamily="34" charset="0"/>
                <a:ea typeface="Quattrocento" pitchFamily="34" charset="-122"/>
                <a:cs typeface="Quattrocento" pitchFamily="34" charset="-120"/>
              </a:rPr>
              <a:t>Configures the perspective camera using a </a:t>
            </a:r>
            <a:r>
              <a:rPr lang="en-US" sz="2000" dirty="0" err="1">
                <a:solidFill>
                  <a:srgbClr val="F9EEE7"/>
                </a:solidFill>
                <a:latin typeface="Quattrocento" pitchFamily="34" charset="0"/>
                <a:ea typeface="Quattrocento" pitchFamily="34" charset="-122"/>
                <a:cs typeface="Quattrocento" pitchFamily="34" charset="-120"/>
              </a:rPr>
              <a:t>THREE.PerspectiveCamera</a:t>
            </a:r>
            <a:r>
              <a:rPr lang="en-US" sz="2000" dirty="0">
                <a:solidFill>
                  <a:srgbClr val="F9EEE7"/>
                </a:solidFill>
                <a:latin typeface="Quattrocento" pitchFamily="34" charset="0"/>
                <a:ea typeface="Quattrocento" pitchFamily="34" charset="-122"/>
                <a:cs typeface="Quattrocento" pitchFamily="34" charset="-120"/>
              </a:rPr>
              <a:t>.</a:t>
            </a:r>
            <a:endParaRPr lang="en-US" sz="2000" dirty="0"/>
          </a:p>
        </p:txBody>
      </p:sp>
      <p:sp>
        <p:nvSpPr>
          <p:cNvPr id="21" name="Text 7">
            <a:extLst>
              <a:ext uri="{FF2B5EF4-FFF2-40B4-BE49-F238E27FC236}">
                <a16:creationId xmlns:a16="http://schemas.microsoft.com/office/drawing/2014/main" id="{D8DA0674-93D8-B4C6-5DC3-A86011163F3A}"/>
              </a:ext>
            </a:extLst>
          </p:cNvPr>
          <p:cNvSpPr/>
          <p:nvPr/>
        </p:nvSpPr>
        <p:spPr>
          <a:xfrm>
            <a:off x="-21722" y="3962537"/>
            <a:ext cx="5261852" cy="653653"/>
          </a:xfrm>
          <a:prstGeom prst="rect">
            <a:avLst/>
          </a:prstGeom>
          <a:noFill/>
          <a:ln/>
        </p:spPr>
        <p:txBody>
          <a:bodyPr wrap="square" rtlCol="0" anchor="t"/>
          <a:lstStyle/>
          <a:p>
            <a:pPr marL="2171700" lvl="4" indent="-342900">
              <a:lnSpc>
                <a:spcPts val="2573"/>
              </a:lnSpc>
              <a:buFont typeface="Arial" panose="020B0604020202020204" pitchFamily="34" charset="0"/>
              <a:buChar char="•"/>
            </a:pPr>
            <a:r>
              <a:rPr lang="en-US" sz="2400" dirty="0">
                <a:solidFill>
                  <a:srgbClr val="FFD9BE"/>
                </a:solidFill>
                <a:latin typeface="Quattrocento" pitchFamily="34" charset="0"/>
                <a:ea typeface="Quattrocento" pitchFamily="34" charset="-122"/>
                <a:cs typeface="Quattrocento" pitchFamily="34" charset="-120"/>
              </a:rPr>
              <a:t>Camera Comparison:</a:t>
            </a:r>
          </a:p>
        </p:txBody>
      </p:sp>
      <p:pic>
        <p:nvPicPr>
          <p:cNvPr id="22" name="Image 2" descr="preencoded.png">
            <a:extLst>
              <a:ext uri="{FF2B5EF4-FFF2-40B4-BE49-F238E27FC236}">
                <a16:creationId xmlns:a16="http://schemas.microsoft.com/office/drawing/2014/main" id="{6EA48899-32C4-A615-2BDD-CD5B0AC143D0}"/>
              </a:ext>
            </a:extLst>
          </p:cNvPr>
          <p:cNvPicPr>
            <a:picLocks noChangeAspect="1"/>
          </p:cNvPicPr>
          <p:nvPr/>
        </p:nvPicPr>
        <p:blipFill>
          <a:blip r:embed="rId5"/>
          <a:stretch>
            <a:fillRect/>
          </a:stretch>
        </p:blipFill>
        <p:spPr>
          <a:xfrm>
            <a:off x="5643232" y="4518949"/>
            <a:ext cx="555427" cy="555427"/>
          </a:xfrm>
          <a:prstGeom prst="rect">
            <a:avLst/>
          </a:prstGeom>
        </p:spPr>
      </p:pic>
      <p:pic>
        <p:nvPicPr>
          <p:cNvPr id="23" name="Image 3" descr="preencoded.png">
            <a:extLst>
              <a:ext uri="{FF2B5EF4-FFF2-40B4-BE49-F238E27FC236}">
                <a16:creationId xmlns:a16="http://schemas.microsoft.com/office/drawing/2014/main" id="{517F225D-5E58-B468-BCF2-4AE77DADD16B}"/>
              </a:ext>
            </a:extLst>
          </p:cNvPr>
          <p:cNvPicPr>
            <a:picLocks noChangeAspect="1"/>
          </p:cNvPicPr>
          <p:nvPr/>
        </p:nvPicPr>
        <p:blipFill>
          <a:blip r:embed="rId6"/>
          <a:stretch>
            <a:fillRect/>
          </a:stretch>
        </p:blipFill>
        <p:spPr>
          <a:xfrm>
            <a:off x="11901982" y="4518949"/>
            <a:ext cx="555427" cy="555427"/>
          </a:xfrm>
          <a:prstGeom prst="rect">
            <a:avLst/>
          </a:prstGeom>
        </p:spPr>
      </p:pic>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4791789" y="1391960"/>
            <a:ext cx="1001197" cy="1551027"/>
          </a:xfrm>
          <a:prstGeom prst="rect">
            <a:avLst/>
          </a:prstGeom>
        </p:spPr>
      </p:pic>
      <p:sp>
        <p:nvSpPr>
          <p:cNvPr id="6" name="Text 3"/>
          <p:cNvSpPr/>
          <p:nvPr/>
        </p:nvSpPr>
        <p:spPr>
          <a:xfrm>
            <a:off x="5252204" y="2203252"/>
            <a:ext cx="80129" cy="339328"/>
          </a:xfrm>
          <a:prstGeom prst="rect">
            <a:avLst/>
          </a:prstGeom>
          <a:noFill/>
          <a:ln/>
        </p:spPr>
        <p:txBody>
          <a:bodyPr wrap="none" rtlCol="0" anchor="t"/>
          <a:lstStyle/>
          <a:p>
            <a:pPr marL="0" indent="0" algn="ctr">
              <a:lnSpc>
                <a:spcPts val="2672"/>
              </a:lnSpc>
              <a:buNone/>
            </a:pPr>
            <a:r>
              <a:rPr lang="en-US" sz="1781" dirty="0">
                <a:solidFill>
                  <a:srgbClr val="FFD9BE"/>
                </a:solidFill>
                <a:latin typeface="Quattrocento" pitchFamily="34" charset="0"/>
              </a:rPr>
              <a:t>3</a:t>
            </a:r>
            <a:endParaRPr lang="en-US" sz="1781" dirty="0"/>
          </a:p>
        </p:txBody>
      </p:sp>
      <p:sp>
        <p:nvSpPr>
          <p:cNvPr id="7" name="Text 4"/>
          <p:cNvSpPr/>
          <p:nvPr/>
        </p:nvSpPr>
        <p:spPr>
          <a:xfrm>
            <a:off x="5973961" y="1708666"/>
            <a:ext cx="2129076" cy="266105"/>
          </a:xfrm>
          <a:prstGeom prst="rect">
            <a:avLst/>
          </a:prstGeom>
          <a:noFill/>
          <a:ln/>
        </p:spPr>
        <p:txBody>
          <a:bodyPr wrap="none" rtlCol="0" anchor="t"/>
          <a:lstStyle/>
          <a:p>
            <a:pPr marL="0" indent="0" algn="l">
              <a:lnSpc>
                <a:spcPts val="2096"/>
              </a:lnSpc>
              <a:buNone/>
            </a:pPr>
            <a:r>
              <a:rPr lang="en-US" sz="1676" dirty="0">
                <a:solidFill>
                  <a:srgbClr val="FFD9BE"/>
                </a:solidFill>
                <a:latin typeface="Quattrocento" pitchFamily="34" charset="0"/>
                <a:ea typeface="Quattrocento" pitchFamily="34" charset="-122"/>
                <a:cs typeface="Quattrocento" pitchFamily="34" charset="-120"/>
              </a:rPr>
              <a:t>Renderer Setup</a:t>
            </a:r>
            <a:endParaRPr lang="en-US" sz="1676" dirty="0"/>
          </a:p>
        </p:txBody>
      </p:sp>
      <p:sp>
        <p:nvSpPr>
          <p:cNvPr id="8" name="Text 5"/>
          <p:cNvSpPr/>
          <p:nvPr/>
        </p:nvSpPr>
        <p:spPr>
          <a:xfrm>
            <a:off x="5973961" y="2083356"/>
            <a:ext cx="5205532" cy="542925"/>
          </a:xfrm>
          <a:prstGeom prst="rect">
            <a:avLst/>
          </a:prstGeom>
          <a:noFill/>
          <a:ln/>
        </p:spPr>
        <p:txBody>
          <a:bodyPr wrap="square" rtlCol="0" anchor="t"/>
          <a:lstStyle/>
          <a:p>
            <a:pPr marL="0" indent="0" algn="l">
              <a:lnSpc>
                <a:spcPts val="2138"/>
              </a:lnSpc>
              <a:buNone/>
            </a:pPr>
            <a:r>
              <a:rPr lang="en-US" sz="1425" dirty="0">
                <a:solidFill>
                  <a:srgbClr val="F9EEE7"/>
                </a:solidFill>
                <a:latin typeface="Quattrocento" pitchFamily="34" charset="0"/>
                <a:ea typeface="Quattrocento" pitchFamily="34" charset="-122"/>
                <a:cs typeface="Quattrocento" pitchFamily="34" charset="-120"/>
              </a:rPr>
              <a:t>Initializes the WebGL renderer with THREE.WebGLRenderer, activating sRGB encoding for accurate color representation.</a:t>
            </a:r>
            <a:endParaRPr lang="en-US" sz="1425" dirty="0"/>
          </a:p>
        </p:txBody>
      </p:sp>
      <p:sp>
        <p:nvSpPr>
          <p:cNvPr id="9" name="Shape 6"/>
          <p:cNvSpPr/>
          <p:nvPr/>
        </p:nvSpPr>
        <p:spPr>
          <a:xfrm>
            <a:off x="5838230" y="2956262"/>
            <a:ext cx="5476994" cy="11311"/>
          </a:xfrm>
          <a:prstGeom prst="rect">
            <a:avLst/>
          </a:prstGeom>
          <a:solidFill>
            <a:srgbClr val="EF9C82"/>
          </a:solidFill>
          <a:ln/>
        </p:spPr>
        <p:txBody>
          <a:bodyPr/>
          <a:lstStyle/>
          <a:p>
            <a:endParaRPr lang="en-US"/>
          </a:p>
        </p:txBody>
      </p:sp>
      <p:pic>
        <p:nvPicPr>
          <p:cNvPr id="10" name="Image 1" descr="preencoded.png"/>
          <p:cNvPicPr>
            <a:picLocks noChangeAspect="1"/>
          </p:cNvPicPr>
          <p:nvPr/>
        </p:nvPicPr>
        <p:blipFill>
          <a:blip r:embed="rId4"/>
          <a:stretch>
            <a:fillRect/>
          </a:stretch>
        </p:blipFill>
        <p:spPr>
          <a:xfrm>
            <a:off x="4291251" y="2988231"/>
            <a:ext cx="2002393" cy="1551027"/>
          </a:xfrm>
          <a:prstGeom prst="rect">
            <a:avLst/>
          </a:prstGeom>
        </p:spPr>
      </p:pic>
      <p:sp>
        <p:nvSpPr>
          <p:cNvPr id="11" name="Text 7"/>
          <p:cNvSpPr/>
          <p:nvPr/>
        </p:nvSpPr>
        <p:spPr>
          <a:xfrm>
            <a:off x="5231725" y="3594021"/>
            <a:ext cx="121206" cy="339328"/>
          </a:xfrm>
          <a:prstGeom prst="rect">
            <a:avLst/>
          </a:prstGeom>
          <a:noFill/>
          <a:ln/>
        </p:spPr>
        <p:txBody>
          <a:bodyPr wrap="none" rtlCol="0" anchor="t"/>
          <a:lstStyle/>
          <a:p>
            <a:pPr marL="0" indent="0" algn="ctr">
              <a:lnSpc>
                <a:spcPts val="2672"/>
              </a:lnSpc>
              <a:buNone/>
            </a:pPr>
            <a:r>
              <a:rPr lang="en-US" sz="1781" dirty="0">
                <a:solidFill>
                  <a:srgbClr val="FFD9BE"/>
                </a:solidFill>
                <a:latin typeface="Quattrocento" pitchFamily="34" charset="0"/>
              </a:rPr>
              <a:t>4</a:t>
            </a:r>
            <a:endParaRPr lang="en-US" sz="1781" dirty="0"/>
          </a:p>
        </p:txBody>
      </p:sp>
      <p:sp>
        <p:nvSpPr>
          <p:cNvPr id="12" name="Text 8"/>
          <p:cNvSpPr/>
          <p:nvPr/>
        </p:nvSpPr>
        <p:spPr>
          <a:xfrm>
            <a:off x="6474619" y="3169206"/>
            <a:ext cx="2129076" cy="266105"/>
          </a:xfrm>
          <a:prstGeom prst="rect">
            <a:avLst/>
          </a:prstGeom>
          <a:noFill/>
          <a:ln/>
        </p:spPr>
        <p:txBody>
          <a:bodyPr wrap="none" rtlCol="0" anchor="t"/>
          <a:lstStyle/>
          <a:p>
            <a:pPr marL="0" indent="0" algn="l">
              <a:lnSpc>
                <a:spcPts val="2096"/>
              </a:lnSpc>
              <a:buNone/>
            </a:pPr>
            <a:r>
              <a:rPr lang="en-US" sz="1676" dirty="0">
                <a:solidFill>
                  <a:srgbClr val="FFD9BE"/>
                </a:solidFill>
                <a:latin typeface="Quattrocento" pitchFamily="34" charset="0"/>
                <a:ea typeface="Quattrocento" pitchFamily="34" charset="-122"/>
                <a:cs typeface="Quattrocento" pitchFamily="34" charset="-120"/>
              </a:rPr>
              <a:t>Adding Lights</a:t>
            </a:r>
            <a:endParaRPr lang="en-US" sz="1676" dirty="0"/>
          </a:p>
        </p:txBody>
      </p:sp>
      <p:sp>
        <p:nvSpPr>
          <p:cNvPr id="13" name="Text 9"/>
          <p:cNvSpPr/>
          <p:nvPr/>
        </p:nvSpPr>
        <p:spPr>
          <a:xfrm>
            <a:off x="6474619" y="3543895"/>
            <a:ext cx="4704874" cy="814388"/>
          </a:xfrm>
          <a:prstGeom prst="rect">
            <a:avLst/>
          </a:prstGeom>
          <a:noFill/>
          <a:ln/>
        </p:spPr>
        <p:txBody>
          <a:bodyPr wrap="square" rtlCol="0" anchor="t"/>
          <a:lstStyle/>
          <a:p>
            <a:pPr marL="0" indent="0" algn="l">
              <a:lnSpc>
                <a:spcPts val="2138"/>
              </a:lnSpc>
              <a:buNone/>
            </a:pPr>
            <a:r>
              <a:rPr lang="en-US" sz="1425" dirty="0">
                <a:solidFill>
                  <a:srgbClr val="F9EEE7"/>
                </a:solidFill>
                <a:latin typeface="Quattrocento" pitchFamily="34" charset="0"/>
                <a:ea typeface="Quattrocento" pitchFamily="34" charset="-122"/>
                <a:cs typeface="Quattrocento" pitchFamily="34" charset="-120"/>
              </a:rPr>
              <a:t>Adds </a:t>
            </a:r>
            <a:r>
              <a:rPr lang="en-US" sz="1425" b="1" dirty="0">
                <a:solidFill>
                  <a:srgbClr val="F9EEE7"/>
                </a:solidFill>
                <a:latin typeface="Quattrocento" pitchFamily="34" charset="0"/>
                <a:ea typeface="Quattrocento" pitchFamily="34" charset="-122"/>
                <a:cs typeface="Quattrocento" pitchFamily="34" charset="-120"/>
              </a:rPr>
              <a:t>ambient</a:t>
            </a:r>
            <a:r>
              <a:rPr lang="en-US" sz="1425" dirty="0">
                <a:solidFill>
                  <a:srgbClr val="F9EEE7"/>
                </a:solidFill>
                <a:latin typeface="Quattrocento" pitchFamily="34" charset="0"/>
                <a:ea typeface="Quattrocento" pitchFamily="34" charset="-122"/>
                <a:cs typeface="Quattrocento" pitchFamily="34" charset="-120"/>
              </a:rPr>
              <a:t> and </a:t>
            </a:r>
            <a:r>
              <a:rPr lang="en-US" sz="1425" b="1" dirty="0">
                <a:solidFill>
                  <a:srgbClr val="F9EEE7"/>
                </a:solidFill>
                <a:latin typeface="Quattrocento" pitchFamily="34" charset="0"/>
                <a:ea typeface="Quattrocento" pitchFamily="34" charset="-122"/>
                <a:cs typeface="Quattrocento" pitchFamily="34" charset="-120"/>
              </a:rPr>
              <a:t>directional</a:t>
            </a:r>
            <a:r>
              <a:rPr lang="en-US" sz="1425" dirty="0">
                <a:solidFill>
                  <a:srgbClr val="F9EEE7"/>
                </a:solidFill>
                <a:latin typeface="Quattrocento" pitchFamily="34" charset="0"/>
                <a:ea typeface="Quattrocento" pitchFamily="34" charset="-122"/>
                <a:cs typeface="Quattrocento" pitchFamily="34" charset="-120"/>
              </a:rPr>
              <a:t> lighting mimicking environmental light and sunlight </a:t>
            </a:r>
            <a:r>
              <a:rPr lang="en-US" sz="1425" b="1" dirty="0">
                <a:solidFill>
                  <a:srgbClr val="F9EEE7"/>
                </a:solidFill>
                <a:latin typeface="Quattrocento" pitchFamily="34" charset="0"/>
                <a:ea typeface="Quattrocento" pitchFamily="34" charset="-122"/>
                <a:cs typeface="Quattrocento" pitchFamily="34" charset="-120"/>
              </a:rPr>
              <a:t>using THREE.AmbientLight </a:t>
            </a:r>
            <a:r>
              <a:rPr lang="en-US" sz="1425" dirty="0">
                <a:solidFill>
                  <a:srgbClr val="F9EEE7"/>
                </a:solidFill>
                <a:latin typeface="Quattrocento" pitchFamily="34" charset="0"/>
                <a:ea typeface="Quattrocento" pitchFamily="34" charset="-122"/>
                <a:cs typeface="Quattrocento" pitchFamily="34" charset="-120"/>
              </a:rPr>
              <a:t>and </a:t>
            </a:r>
            <a:r>
              <a:rPr lang="en-US" sz="1425" b="1" dirty="0">
                <a:solidFill>
                  <a:srgbClr val="F9EEE7"/>
                </a:solidFill>
                <a:latin typeface="Quattrocento" pitchFamily="34" charset="0"/>
                <a:ea typeface="Quattrocento" pitchFamily="34" charset="-122"/>
                <a:cs typeface="Quattrocento" pitchFamily="34" charset="-120"/>
              </a:rPr>
              <a:t>THREE.DirectionalLight</a:t>
            </a:r>
            <a:r>
              <a:rPr lang="en-US" sz="1425" dirty="0">
                <a:solidFill>
                  <a:srgbClr val="F9EEE7"/>
                </a:solidFill>
                <a:latin typeface="Quattrocento" pitchFamily="34" charset="0"/>
                <a:ea typeface="Quattrocento" pitchFamily="34" charset="-122"/>
                <a:cs typeface="Quattrocento" pitchFamily="34" charset="-120"/>
              </a:rPr>
              <a:t>.</a:t>
            </a:r>
            <a:endParaRPr lang="en-US" sz="1425" dirty="0"/>
          </a:p>
        </p:txBody>
      </p:sp>
      <p:sp>
        <p:nvSpPr>
          <p:cNvPr id="14" name="Shape 10"/>
          <p:cNvSpPr/>
          <p:nvPr/>
        </p:nvSpPr>
        <p:spPr>
          <a:xfrm>
            <a:off x="6338887" y="4552533"/>
            <a:ext cx="4976336" cy="11311"/>
          </a:xfrm>
          <a:prstGeom prst="rect">
            <a:avLst/>
          </a:prstGeom>
          <a:solidFill>
            <a:srgbClr val="EF9C82"/>
          </a:solidFill>
          <a:ln/>
        </p:spPr>
        <p:txBody>
          <a:bodyPr/>
          <a:lstStyle/>
          <a:p>
            <a:endParaRPr lang="en-US"/>
          </a:p>
        </p:txBody>
      </p:sp>
      <p:pic>
        <p:nvPicPr>
          <p:cNvPr id="15" name="Image 2" descr="preencoded.png"/>
          <p:cNvPicPr>
            <a:picLocks noChangeAspect="1"/>
          </p:cNvPicPr>
          <p:nvPr/>
        </p:nvPicPr>
        <p:blipFill>
          <a:blip r:embed="rId5"/>
          <a:stretch>
            <a:fillRect/>
          </a:stretch>
        </p:blipFill>
        <p:spPr>
          <a:xfrm>
            <a:off x="3790593" y="4584502"/>
            <a:ext cx="3003590" cy="1551027"/>
          </a:xfrm>
          <a:prstGeom prst="rect">
            <a:avLst/>
          </a:prstGeom>
        </p:spPr>
      </p:pic>
      <p:sp>
        <p:nvSpPr>
          <p:cNvPr id="16" name="Text 11"/>
          <p:cNvSpPr/>
          <p:nvPr/>
        </p:nvSpPr>
        <p:spPr>
          <a:xfrm>
            <a:off x="5230773" y="5190292"/>
            <a:ext cx="123111" cy="339328"/>
          </a:xfrm>
          <a:prstGeom prst="rect">
            <a:avLst/>
          </a:prstGeom>
          <a:noFill/>
          <a:ln/>
        </p:spPr>
        <p:txBody>
          <a:bodyPr wrap="none" rtlCol="0" anchor="t"/>
          <a:lstStyle/>
          <a:p>
            <a:pPr marL="0" indent="0" algn="ctr">
              <a:lnSpc>
                <a:spcPts val="2672"/>
              </a:lnSpc>
              <a:buNone/>
            </a:pPr>
            <a:r>
              <a:rPr lang="en-US" sz="1781" dirty="0">
                <a:solidFill>
                  <a:srgbClr val="FFD9BE"/>
                </a:solidFill>
                <a:latin typeface="Quattrocento" pitchFamily="34" charset="0"/>
              </a:rPr>
              <a:t>5</a:t>
            </a:r>
            <a:endParaRPr lang="en-US" sz="1781" dirty="0"/>
          </a:p>
        </p:txBody>
      </p:sp>
      <p:sp>
        <p:nvSpPr>
          <p:cNvPr id="17" name="Text 12"/>
          <p:cNvSpPr/>
          <p:nvPr/>
        </p:nvSpPr>
        <p:spPr>
          <a:xfrm>
            <a:off x="6975158" y="4901208"/>
            <a:ext cx="2129076" cy="266105"/>
          </a:xfrm>
          <a:prstGeom prst="rect">
            <a:avLst/>
          </a:prstGeom>
          <a:noFill/>
          <a:ln/>
        </p:spPr>
        <p:txBody>
          <a:bodyPr wrap="none" rtlCol="0" anchor="t"/>
          <a:lstStyle/>
          <a:p>
            <a:pPr marL="0" indent="0" algn="l">
              <a:lnSpc>
                <a:spcPts val="2096"/>
              </a:lnSpc>
              <a:buNone/>
            </a:pPr>
            <a:r>
              <a:rPr lang="en-US" sz="1676" dirty="0">
                <a:solidFill>
                  <a:srgbClr val="FFD9BE"/>
                </a:solidFill>
                <a:latin typeface="Quattrocento" pitchFamily="34" charset="0"/>
                <a:ea typeface="Quattrocento" pitchFamily="34" charset="-122"/>
                <a:cs typeface="Quattrocento" pitchFamily="34" charset="-120"/>
              </a:rPr>
              <a:t>Adding the Floor</a:t>
            </a:r>
            <a:endParaRPr lang="en-US" sz="1676" dirty="0"/>
          </a:p>
        </p:txBody>
      </p:sp>
      <p:sp>
        <p:nvSpPr>
          <p:cNvPr id="18" name="Text 13"/>
          <p:cNvSpPr/>
          <p:nvPr/>
        </p:nvSpPr>
        <p:spPr>
          <a:xfrm>
            <a:off x="6975158" y="5339774"/>
            <a:ext cx="3192099" cy="479048"/>
          </a:xfrm>
          <a:prstGeom prst="rect">
            <a:avLst/>
          </a:prstGeom>
          <a:noFill/>
          <a:ln/>
        </p:spPr>
        <p:txBody>
          <a:bodyPr wrap="square" rtlCol="0" anchor="t"/>
          <a:lstStyle/>
          <a:p>
            <a:pPr marL="0" indent="0" algn="l">
              <a:lnSpc>
                <a:spcPts val="2138"/>
              </a:lnSpc>
              <a:buNone/>
            </a:pPr>
            <a:r>
              <a:rPr lang="en-US" sz="1425" dirty="0">
                <a:solidFill>
                  <a:srgbClr val="F9EEE7"/>
                </a:solidFill>
                <a:latin typeface="Quattrocento" pitchFamily="34" charset="0"/>
                <a:ea typeface="Quattrocento" pitchFamily="34" charset="-122"/>
                <a:cs typeface="Quattrocento" pitchFamily="34" charset="-120"/>
              </a:rPr>
              <a:t>Uses </a:t>
            </a:r>
            <a:r>
              <a:rPr lang="en-US" sz="1425" b="1" dirty="0" err="1">
                <a:solidFill>
                  <a:srgbClr val="F9EEE7"/>
                </a:solidFill>
                <a:latin typeface="Quattrocento" pitchFamily="34" charset="0"/>
                <a:ea typeface="Quattrocento" pitchFamily="34" charset="-122"/>
                <a:cs typeface="Quattrocento" pitchFamily="34" charset="-120"/>
              </a:rPr>
              <a:t>THREE.TextureLoader</a:t>
            </a:r>
            <a:r>
              <a:rPr lang="en-US" sz="1425" b="1" dirty="0">
                <a:solidFill>
                  <a:srgbClr val="F9EEE7"/>
                </a:solidFill>
                <a:latin typeface="Quattrocento" pitchFamily="34" charset="0"/>
                <a:ea typeface="Quattrocento" pitchFamily="34" charset="-122"/>
                <a:cs typeface="Quattrocento" pitchFamily="34" charset="-120"/>
              </a:rPr>
              <a:t> </a:t>
            </a:r>
            <a:r>
              <a:rPr lang="en-US" sz="1425" dirty="0">
                <a:solidFill>
                  <a:srgbClr val="F9EEE7"/>
                </a:solidFill>
                <a:latin typeface="Quattrocento" pitchFamily="34" charset="0"/>
                <a:ea typeface="Quattrocento" pitchFamily="34" charset="-122"/>
                <a:cs typeface="Quattrocento" pitchFamily="34" charset="-120"/>
              </a:rPr>
              <a:t>to create a textured floor.</a:t>
            </a:r>
            <a:endParaRPr lang="en-US" sz="1425" dirty="0"/>
          </a:p>
        </p:txBody>
      </p:sp>
      <p:sp>
        <p:nvSpPr>
          <p:cNvPr id="19" name="Shape 14"/>
          <p:cNvSpPr/>
          <p:nvPr/>
        </p:nvSpPr>
        <p:spPr>
          <a:xfrm>
            <a:off x="6839426" y="6148804"/>
            <a:ext cx="4475798" cy="11311"/>
          </a:xfrm>
          <a:prstGeom prst="rect">
            <a:avLst/>
          </a:prstGeom>
          <a:solidFill>
            <a:srgbClr val="EF9C82"/>
          </a:solidFill>
          <a:ln/>
        </p:spPr>
        <p:txBody>
          <a:bodyPr/>
          <a:lstStyle/>
          <a:p>
            <a:endParaRPr lang="en-US"/>
          </a:p>
        </p:txBody>
      </p:sp>
      <p:pic>
        <p:nvPicPr>
          <p:cNvPr id="20" name="Image 3" descr="preencoded.png"/>
          <p:cNvPicPr>
            <a:picLocks noChangeAspect="1"/>
          </p:cNvPicPr>
          <p:nvPr/>
        </p:nvPicPr>
        <p:blipFill>
          <a:blip r:embed="rId6"/>
          <a:stretch>
            <a:fillRect/>
          </a:stretch>
        </p:blipFill>
        <p:spPr>
          <a:xfrm>
            <a:off x="3289935" y="6180773"/>
            <a:ext cx="4004786" cy="1551027"/>
          </a:xfrm>
          <a:prstGeom prst="rect">
            <a:avLst/>
          </a:prstGeom>
        </p:spPr>
      </p:pic>
      <p:sp>
        <p:nvSpPr>
          <p:cNvPr id="21" name="Text 15"/>
          <p:cNvSpPr/>
          <p:nvPr/>
        </p:nvSpPr>
        <p:spPr>
          <a:xfrm>
            <a:off x="5234821" y="6786562"/>
            <a:ext cx="114895" cy="339328"/>
          </a:xfrm>
          <a:prstGeom prst="rect">
            <a:avLst/>
          </a:prstGeom>
          <a:noFill/>
          <a:ln/>
        </p:spPr>
        <p:txBody>
          <a:bodyPr wrap="none" rtlCol="0" anchor="t"/>
          <a:lstStyle/>
          <a:p>
            <a:pPr marL="0" indent="0" algn="ctr">
              <a:lnSpc>
                <a:spcPts val="2672"/>
              </a:lnSpc>
              <a:buNone/>
            </a:pPr>
            <a:r>
              <a:rPr lang="en-US" sz="1781" dirty="0">
                <a:solidFill>
                  <a:srgbClr val="FFD9BE"/>
                </a:solidFill>
                <a:latin typeface="Quattrocento" pitchFamily="34" charset="0"/>
                <a:ea typeface="Quattrocento" pitchFamily="34" charset="-122"/>
                <a:cs typeface="Quattrocento" pitchFamily="34" charset="-120"/>
              </a:rPr>
              <a:t>6</a:t>
            </a:r>
            <a:endParaRPr lang="en-US" sz="1781" dirty="0"/>
          </a:p>
        </p:txBody>
      </p:sp>
      <p:sp>
        <p:nvSpPr>
          <p:cNvPr id="22" name="Text 16"/>
          <p:cNvSpPr/>
          <p:nvPr/>
        </p:nvSpPr>
        <p:spPr>
          <a:xfrm>
            <a:off x="7475696" y="6361748"/>
            <a:ext cx="2809042" cy="266105"/>
          </a:xfrm>
          <a:prstGeom prst="rect">
            <a:avLst/>
          </a:prstGeom>
          <a:noFill/>
          <a:ln/>
        </p:spPr>
        <p:txBody>
          <a:bodyPr wrap="none" rtlCol="0" anchor="t"/>
          <a:lstStyle/>
          <a:p>
            <a:pPr marL="0" indent="0" algn="l">
              <a:lnSpc>
                <a:spcPts val="2096"/>
              </a:lnSpc>
              <a:buNone/>
            </a:pPr>
            <a:r>
              <a:rPr lang="en-US" sz="1676" dirty="0">
                <a:solidFill>
                  <a:srgbClr val="FFD9BE"/>
                </a:solidFill>
                <a:latin typeface="Quattrocento" pitchFamily="34" charset="0"/>
                <a:ea typeface="Quattrocento" pitchFamily="34" charset="-122"/>
                <a:cs typeface="Quattrocento" pitchFamily="34" charset="-120"/>
              </a:rPr>
              <a:t>Controls and Raycaster Setup</a:t>
            </a:r>
            <a:endParaRPr lang="en-US" sz="1676" dirty="0"/>
          </a:p>
        </p:txBody>
      </p:sp>
      <p:sp>
        <p:nvSpPr>
          <p:cNvPr id="23" name="Text 17"/>
          <p:cNvSpPr/>
          <p:nvPr/>
        </p:nvSpPr>
        <p:spPr>
          <a:xfrm>
            <a:off x="7475696" y="6736437"/>
            <a:ext cx="3703796" cy="814388"/>
          </a:xfrm>
          <a:prstGeom prst="rect">
            <a:avLst/>
          </a:prstGeom>
          <a:noFill/>
          <a:ln/>
        </p:spPr>
        <p:txBody>
          <a:bodyPr wrap="square" rtlCol="0" anchor="t"/>
          <a:lstStyle/>
          <a:p>
            <a:pPr marL="0" indent="0" algn="l">
              <a:lnSpc>
                <a:spcPts val="2138"/>
              </a:lnSpc>
              <a:buNone/>
            </a:pPr>
            <a:r>
              <a:rPr lang="en-US" sz="1425" dirty="0">
                <a:solidFill>
                  <a:srgbClr val="F9EEE7"/>
                </a:solidFill>
                <a:latin typeface="Quattrocento" pitchFamily="34" charset="0"/>
                <a:ea typeface="Quattrocento" pitchFamily="34" charset="-122"/>
                <a:cs typeface="Quattrocento" pitchFamily="34" charset="-120"/>
              </a:rPr>
              <a:t>Implements </a:t>
            </a:r>
            <a:r>
              <a:rPr lang="en-US" sz="1425" b="1" dirty="0">
                <a:solidFill>
                  <a:srgbClr val="F9EEE7"/>
                </a:solidFill>
                <a:latin typeface="Quattrocento" pitchFamily="34" charset="0"/>
                <a:ea typeface="Quattrocento" pitchFamily="34" charset="-122"/>
                <a:cs typeface="Quattrocento" pitchFamily="34" charset="-120"/>
              </a:rPr>
              <a:t>OrbitControls</a:t>
            </a:r>
            <a:r>
              <a:rPr lang="en-US" sz="1425" dirty="0">
                <a:solidFill>
                  <a:srgbClr val="F9EEE7"/>
                </a:solidFill>
                <a:latin typeface="Quattrocento" pitchFamily="34" charset="0"/>
                <a:ea typeface="Quattrocento" pitchFamily="34" charset="-122"/>
                <a:cs typeface="Quattrocento" pitchFamily="34" charset="-120"/>
              </a:rPr>
              <a:t> to allow users to </a:t>
            </a:r>
            <a:r>
              <a:rPr lang="en-US" sz="1425" b="1" dirty="0">
                <a:solidFill>
                  <a:srgbClr val="F9EEE7"/>
                </a:solidFill>
                <a:latin typeface="Quattrocento" pitchFamily="34" charset="0"/>
                <a:ea typeface="Quattrocento" pitchFamily="34" charset="-122"/>
                <a:cs typeface="Quattrocento" pitchFamily="34" charset="-120"/>
              </a:rPr>
              <a:t>rotate</a:t>
            </a:r>
            <a:r>
              <a:rPr lang="en-US" sz="1425" dirty="0">
                <a:solidFill>
                  <a:srgbClr val="F9EEE7"/>
                </a:solidFill>
                <a:latin typeface="Quattrocento" pitchFamily="34" charset="0"/>
                <a:ea typeface="Quattrocento" pitchFamily="34" charset="-122"/>
                <a:cs typeface="Quattrocento" pitchFamily="34" charset="-120"/>
              </a:rPr>
              <a:t>, </a:t>
            </a:r>
            <a:r>
              <a:rPr lang="en-US" sz="1425" b="1" dirty="0">
                <a:solidFill>
                  <a:srgbClr val="F9EEE7"/>
                </a:solidFill>
                <a:latin typeface="Quattrocento" pitchFamily="34" charset="0"/>
                <a:ea typeface="Quattrocento" pitchFamily="34" charset="-122"/>
                <a:cs typeface="Quattrocento" pitchFamily="34" charset="-120"/>
              </a:rPr>
              <a:t>zoom in </a:t>
            </a:r>
            <a:r>
              <a:rPr lang="en-US" sz="1425" dirty="0">
                <a:solidFill>
                  <a:srgbClr val="F9EEE7"/>
                </a:solidFill>
                <a:latin typeface="Quattrocento" pitchFamily="34" charset="0"/>
                <a:ea typeface="Quattrocento" pitchFamily="34" charset="-122"/>
                <a:cs typeface="Quattrocento" pitchFamily="34" charset="-120"/>
              </a:rPr>
              <a:t>and </a:t>
            </a:r>
            <a:r>
              <a:rPr lang="en-US" sz="1425" b="1" dirty="0">
                <a:solidFill>
                  <a:srgbClr val="F9EEE7"/>
                </a:solidFill>
                <a:latin typeface="Quattrocento" pitchFamily="34" charset="0"/>
                <a:ea typeface="Quattrocento" pitchFamily="34" charset="-122"/>
                <a:cs typeface="Quattrocento" pitchFamily="34" charset="-120"/>
              </a:rPr>
              <a:t>zoom out </a:t>
            </a:r>
            <a:r>
              <a:rPr lang="en-US" sz="1425" dirty="0">
                <a:solidFill>
                  <a:srgbClr val="F9EEE7"/>
                </a:solidFill>
                <a:latin typeface="Quattrocento" pitchFamily="34" charset="0"/>
                <a:ea typeface="Quattrocento" pitchFamily="34" charset="-122"/>
                <a:cs typeface="Quattrocento" pitchFamily="34" charset="-120"/>
              </a:rPr>
              <a:t>around the scene.</a:t>
            </a:r>
            <a:endParaRPr lang="en-US" sz="1425" dirty="0"/>
          </a:p>
        </p:txBody>
      </p:sp>
      <p:sp>
        <p:nvSpPr>
          <p:cNvPr id="25" name="Text 2">
            <a:extLst>
              <a:ext uri="{FF2B5EF4-FFF2-40B4-BE49-F238E27FC236}">
                <a16:creationId xmlns:a16="http://schemas.microsoft.com/office/drawing/2014/main" id="{7A4836C6-25C4-4579-BDCE-E7A143FCB601}"/>
              </a:ext>
            </a:extLst>
          </p:cNvPr>
          <p:cNvSpPr/>
          <p:nvPr/>
        </p:nvSpPr>
        <p:spPr>
          <a:xfrm>
            <a:off x="1416605" y="385325"/>
            <a:ext cx="9114711" cy="642699"/>
          </a:xfrm>
          <a:prstGeom prst="rect">
            <a:avLst/>
          </a:prstGeom>
          <a:noFill/>
          <a:ln/>
        </p:spPr>
        <p:txBody>
          <a:bodyPr wrap="none" rtlCol="0" anchor="t"/>
          <a:lstStyle/>
          <a:p>
            <a:pPr marL="0" indent="0" algn="ctr">
              <a:lnSpc>
                <a:spcPts val="5062"/>
              </a:lnSpc>
              <a:buNone/>
            </a:pPr>
            <a:r>
              <a:rPr lang="en-US" sz="4800" dirty="0">
                <a:solidFill>
                  <a:srgbClr val="FFD9BE"/>
                </a:solidFill>
                <a:latin typeface="Quattrocento" pitchFamily="34" charset="0"/>
                <a:ea typeface="Quattrocento" pitchFamily="34" charset="-122"/>
                <a:cs typeface="Quattrocento" pitchFamily="34" charset="-120"/>
              </a:rPr>
              <a:t>Setting Up a 3D view Environment </a:t>
            </a:r>
            <a:r>
              <a:rPr lang="en-US" sz="2800" dirty="0">
                <a:solidFill>
                  <a:srgbClr val="FFD9BE"/>
                </a:solidFill>
                <a:latin typeface="Quattrocento" pitchFamily="34" charset="0"/>
                <a:ea typeface="Quattrocento" pitchFamily="34" charset="-122"/>
                <a:cs typeface="Quattrocento" pitchFamily="34" charset="-120"/>
              </a:rPr>
              <a:t>(2/4)</a:t>
            </a:r>
            <a:endParaRPr lang="en-US" sz="4049" dirty="0"/>
          </a:p>
        </p:txBody>
      </p:sp>
      <p:pic>
        <p:nvPicPr>
          <p:cNvPr id="4" name="Picture 3" descr="A close up of a wood floor&#10;&#10;Description automatically generated">
            <a:extLst>
              <a:ext uri="{FF2B5EF4-FFF2-40B4-BE49-F238E27FC236}">
                <a16:creationId xmlns:a16="http://schemas.microsoft.com/office/drawing/2014/main" id="{1F025ED2-F9DD-7BC4-B649-6B1F4528B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0056" y="4716750"/>
            <a:ext cx="1102519" cy="1204290"/>
          </a:xfrm>
          <a:prstGeom prst="rect">
            <a:avLst/>
          </a:prstGeom>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1115274" y="1956432"/>
            <a:ext cx="5228153" cy="653415"/>
          </a:xfrm>
          <a:prstGeom prst="rect">
            <a:avLst/>
          </a:prstGeom>
          <a:noFill/>
          <a:ln/>
        </p:spPr>
        <p:txBody>
          <a:bodyPr wrap="none" rtlCol="0" anchor="t"/>
          <a:lstStyle/>
          <a:p>
            <a:pPr marL="571500" indent="-571500">
              <a:lnSpc>
                <a:spcPts val="5146"/>
              </a:lnSpc>
              <a:buFont typeface="Arial" panose="020B0604020202020204" pitchFamily="34" charset="0"/>
              <a:buChar char="•"/>
            </a:pPr>
            <a:r>
              <a:rPr lang="en-US" sz="3600" dirty="0">
                <a:solidFill>
                  <a:srgbClr val="FFD9BE"/>
                </a:solidFill>
                <a:latin typeface="Quattrocento" pitchFamily="34" charset="0"/>
                <a:ea typeface="Quattrocento" pitchFamily="34" charset="-122"/>
                <a:cs typeface="Quattrocento" pitchFamily="34" charset="-120"/>
              </a:rPr>
              <a:t>SkyShader Function</a:t>
            </a:r>
            <a:endParaRPr lang="en-US" sz="3600" dirty="0"/>
          </a:p>
        </p:txBody>
      </p:sp>
      <p:sp>
        <p:nvSpPr>
          <p:cNvPr id="6" name="Text 3"/>
          <p:cNvSpPr/>
          <p:nvPr/>
        </p:nvSpPr>
        <p:spPr>
          <a:xfrm>
            <a:off x="1115274" y="3702335"/>
            <a:ext cx="7383526" cy="2190222"/>
          </a:xfrm>
          <a:prstGeom prst="rect">
            <a:avLst/>
          </a:prstGeom>
          <a:noFill/>
          <a:ln/>
        </p:spPr>
        <p:txBody>
          <a:bodyPr wrap="square" rtlCol="0" anchor="t"/>
          <a:lstStyle/>
          <a:p>
            <a:pPr marL="0" indent="0">
              <a:lnSpc>
                <a:spcPct val="150000"/>
              </a:lnSpc>
              <a:buNone/>
            </a:pPr>
            <a:r>
              <a:rPr lang="en-US" sz="2800" dirty="0">
                <a:solidFill>
                  <a:srgbClr val="F9EEE7"/>
                </a:solidFill>
                <a:latin typeface="Quattrocento" pitchFamily="34" charset="0"/>
                <a:ea typeface="Quattrocento" pitchFamily="34" charset="-122"/>
                <a:cs typeface="Quattrocento" pitchFamily="34" charset="-120"/>
              </a:rPr>
              <a:t>Adding sky shader by adding Lights, sky object, sun object and putting his position.</a:t>
            </a:r>
            <a:endParaRPr lang="en-US" sz="2800" dirty="0"/>
          </a:p>
        </p:txBody>
      </p:sp>
      <p:sp>
        <p:nvSpPr>
          <p:cNvPr id="8" name="Text 2">
            <a:extLst>
              <a:ext uri="{FF2B5EF4-FFF2-40B4-BE49-F238E27FC236}">
                <a16:creationId xmlns:a16="http://schemas.microsoft.com/office/drawing/2014/main" id="{DBB16639-2004-4F30-997A-CD3BE9DE5F92}"/>
              </a:ext>
            </a:extLst>
          </p:cNvPr>
          <p:cNvSpPr/>
          <p:nvPr/>
        </p:nvSpPr>
        <p:spPr>
          <a:xfrm>
            <a:off x="1286504" y="722593"/>
            <a:ext cx="9114711" cy="642699"/>
          </a:xfrm>
          <a:prstGeom prst="rect">
            <a:avLst/>
          </a:prstGeom>
          <a:noFill/>
          <a:ln/>
        </p:spPr>
        <p:txBody>
          <a:bodyPr wrap="none" rtlCol="0" anchor="t"/>
          <a:lstStyle/>
          <a:p>
            <a:pPr marL="0" indent="0" algn="ctr">
              <a:lnSpc>
                <a:spcPts val="5062"/>
              </a:lnSpc>
              <a:buNone/>
            </a:pPr>
            <a:r>
              <a:rPr lang="en-US" sz="4800" dirty="0">
                <a:solidFill>
                  <a:srgbClr val="FFD9BE"/>
                </a:solidFill>
                <a:latin typeface="Quattrocento" pitchFamily="34" charset="0"/>
                <a:ea typeface="Quattrocento" pitchFamily="34" charset="-122"/>
                <a:cs typeface="Quattrocento" pitchFamily="34" charset="-120"/>
              </a:rPr>
              <a:t>Setting Up a 3D view Environment </a:t>
            </a:r>
            <a:r>
              <a:rPr lang="en-US" sz="2800" dirty="0">
                <a:solidFill>
                  <a:srgbClr val="FFD9BE"/>
                </a:solidFill>
                <a:latin typeface="Quattrocento" pitchFamily="34" charset="0"/>
                <a:ea typeface="Quattrocento" pitchFamily="34" charset="-122"/>
                <a:cs typeface="Quattrocento" pitchFamily="34" charset="-120"/>
              </a:rPr>
              <a:t>(3/4)</a:t>
            </a:r>
            <a:endParaRPr lang="en-US" sz="4049" dirty="0"/>
          </a:p>
        </p:txBody>
      </p:sp>
      <p:pic>
        <p:nvPicPr>
          <p:cNvPr id="9" name="Picture 8" descr="A wood floor with a sun in the background&#10;&#10;Description automatically generated">
            <a:extLst>
              <a:ext uri="{FF2B5EF4-FFF2-40B4-BE49-F238E27FC236}">
                <a16:creationId xmlns:a16="http://schemas.microsoft.com/office/drawing/2014/main" id="{B913CDEC-DEBA-44D5-B17E-78E065965F1E}"/>
              </a:ext>
            </a:extLst>
          </p:cNvPr>
          <p:cNvPicPr>
            <a:picLocks noChangeAspect="1"/>
          </p:cNvPicPr>
          <p:nvPr/>
        </p:nvPicPr>
        <p:blipFill>
          <a:blip r:embed="rId3"/>
          <a:stretch>
            <a:fillRect/>
          </a:stretch>
        </p:blipFill>
        <p:spPr>
          <a:xfrm>
            <a:off x="8498800" y="2609847"/>
            <a:ext cx="5943600" cy="3581399"/>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3477827"/>
            <a:ext cx="7214830" cy="901898"/>
          </a:xfrm>
          <a:prstGeom prst="rect">
            <a:avLst/>
          </a:prstGeom>
          <a:noFill/>
          <a:ln/>
        </p:spPr>
        <p:txBody>
          <a:bodyPr wrap="none" rtlCol="0" anchor="t"/>
          <a:lstStyle/>
          <a:p>
            <a:pPr marL="0" indent="0">
              <a:lnSpc>
                <a:spcPts val="7101"/>
              </a:lnSpc>
              <a:buNone/>
            </a:pPr>
            <a:r>
              <a:rPr lang="en-US" sz="6000" dirty="0">
                <a:solidFill>
                  <a:srgbClr val="FFD9BE"/>
                </a:solidFill>
                <a:latin typeface="Quattrocento" pitchFamily="34" charset="0"/>
                <a:ea typeface="Quattrocento" pitchFamily="34" charset="-122"/>
                <a:cs typeface="Quattrocento" pitchFamily="34" charset="-120"/>
              </a:rPr>
              <a:t>Introduction</a:t>
            </a:r>
            <a:endParaRPr lang="en-US" sz="6000" dirty="0"/>
          </a:p>
        </p:txBody>
      </p:sp>
      <p:sp>
        <p:nvSpPr>
          <p:cNvPr id="6" name="Text 3"/>
          <p:cNvSpPr/>
          <p:nvPr/>
        </p:nvSpPr>
        <p:spPr>
          <a:xfrm>
            <a:off x="833199" y="4732377"/>
            <a:ext cx="7477601" cy="1333024"/>
          </a:xfrm>
          <a:prstGeom prst="rect">
            <a:avLst/>
          </a:prstGeom>
          <a:noFill/>
          <a:ln/>
        </p:spPr>
        <p:txBody>
          <a:bodyPr wrap="square" rtlCol="0" anchor="t"/>
          <a:lstStyle/>
          <a:p>
            <a:pPr marL="0" indent="0">
              <a:lnSpc>
                <a:spcPct val="150000"/>
              </a:lnSpc>
              <a:buNone/>
            </a:pPr>
            <a:r>
              <a:rPr lang="en-US" sz="2000" dirty="0">
                <a:solidFill>
                  <a:srgbClr val="F9EEE7"/>
                </a:solidFill>
                <a:latin typeface="Quattrocento" pitchFamily="34" charset="0"/>
                <a:ea typeface="Quattrocento" pitchFamily="34" charset="-122"/>
                <a:cs typeface="Quattrocento" pitchFamily="34" charset="-120"/>
              </a:rPr>
              <a:t>This presentation will provide an overview of the exciting potential of AI technology in the field of interior design.</a:t>
            </a:r>
            <a:endParaRPr lang="en-US" sz="2000" dirty="0"/>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6504656" y="3624334"/>
            <a:ext cx="6051471" cy="653415"/>
          </a:xfrm>
          <a:prstGeom prst="rect">
            <a:avLst/>
          </a:prstGeom>
          <a:noFill/>
          <a:ln/>
        </p:spPr>
        <p:txBody>
          <a:bodyPr wrap="none" rtlCol="0" anchor="t"/>
          <a:lstStyle/>
          <a:p>
            <a:pPr marL="571500" indent="-571500">
              <a:lnSpc>
                <a:spcPts val="5146"/>
              </a:lnSpc>
              <a:buFont typeface="Arial" panose="020B0604020202020204" pitchFamily="34" charset="0"/>
              <a:buChar char="•"/>
            </a:pPr>
            <a:r>
              <a:rPr lang="en-US" sz="3200" dirty="0">
                <a:solidFill>
                  <a:srgbClr val="FFD9BE"/>
                </a:solidFill>
                <a:latin typeface="Quattrocento" pitchFamily="34" charset="0"/>
                <a:ea typeface="Quattrocento" pitchFamily="34" charset="-122"/>
                <a:cs typeface="Quattrocento" pitchFamily="34" charset="-120"/>
              </a:rPr>
              <a:t>Adjusting Shapes' Opacity</a:t>
            </a:r>
            <a:endParaRPr lang="en-US" sz="3200" dirty="0"/>
          </a:p>
        </p:txBody>
      </p:sp>
      <p:sp>
        <p:nvSpPr>
          <p:cNvPr id="6" name="Text 3"/>
          <p:cNvSpPr/>
          <p:nvPr/>
        </p:nvSpPr>
        <p:spPr>
          <a:xfrm>
            <a:off x="6819900" y="4463364"/>
            <a:ext cx="7477601" cy="999768"/>
          </a:xfrm>
          <a:prstGeom prst="rect">
            <a:avLst/>
          </a:prstGeom>
          <a:noFill/>
          <a:ln/>
        </p:spPr>
        <p:txBody>
          <a:bodyPr wrap="square" rtlCol="0" anchor="t"/>
          <a:lstStyle/>
          <a:p>
            <a:pPr marL="285750" indent="-285750">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Utilizes a </a:t>
            </a:r>
            <a:r>
              <a:rPr lang="en-US" sz="2800" b="1" dirty="0">
                <a:solidFill>
                  <a:srgbClr val="F9EEE7"/>
                </a:solidFill>
                <a:latin typeface="Quattrocento" pitchFamily="34" charset="0"/>
                <a:ea typeface="Quattrocento" pitchFamily="34" charset="-122"/>
                <a:cs typeface="Quattrocento" pitchFamily="34" charset="-120"/>
              </a:rPr>
              <a:t>raycaster</a:t>
            </a:r>
            <a:r>
              <a:rPr lang="en-US" sz="2800" dirty="0">
                <a:solidFill>
                  <a:srgbClr val="F9EEE7"/>
                </a:solidFill>
                <a:latin typeface="Quattrocento" pitchFamily="34" charset="0"/>
                <a:ea typeface="Quattrocento" pitchFamily="34" charset="-122"/>
                <a:cs typeface="Quattrocento" pitchFamily="34" charset="-120"/>
              </a:rPr>
              <a:t> to adjust the </a:t>
            </a:r>
            <a:r>
              <a:rPr lang="en-US" sz="2800" b="1" dirty="0">
                <a:solidFill>
                  <a:srgbClr val="F9EEE7"/>
                </a:solidFill>
                <a:latin typeface="Quattrocento" pitchFamily="34" charset="0"/>
                <a:ea typeface="Quattrocento" pitchFamily="34" charset="-122"/>
                <a:cs typeface="Quattrocento" pitchFamily="34" charset="-120"/>
              </a:rPr>
              <a:t>opacity</a:t>
            </a:r>
            <a:r>
              <a:rPr lang="en-US" sz="2800" dirty="0">
                <a:solidFill>
                  <a:srgbClr val="F9EEE7"/>
                </a:solidFill>
                <a:latin typeface="Quattrocento" pitchFamily="34" charset="0"/>
                <a:ea typeface="Quattrocento" pitchFamily="34" charset="-122"/>
                <a:cs typeface="Quattrocento" pitchFamily="34" charset="-120"/>
              </a:rPr>
              <a:t> of selected objects, If an intersection is found, the intersected object's material opacity is reduced, making it </a:t>
            </a:r>
            <a:r>
              <a:rPr lang="en-US" sz="2800" b="1" dirty="0">
                <a:solidFill>
                  <a:srgbClr val="F9EEE7"/>
                </a:solidFill>
                <a:latin typeface="Quattrocento" pitchFamily="34" charset="0"/>
                <a:ea typeface="Quattrocento" pitchFamily="34" charset="-122"/>
                <a:cs typeface="Quattrocento" pitchFamily="34" charset="-120"/>
              </a:rPr>
              <a:t>semi-transparent</a:t>
            </a:r>
            <a:r>
              <a:rPr lang="en-US" sz="2000" dirty="0">
                <a:solidFill>
                  <a:srgbClr val="F9EEE7"/>
                </a:solidFill>
                <a:latin typeface="Quattrocento" pitchFamily="34" charset="0"/>
                <a:ea typeface="Quattrocento" pitchFamily="34" charset="-122"/>
                <a:cs typeface="Quattrocento" pitchFamily="34" charset="-120"/>
              </a:rPr>
              <a:t>.</a:t>
            </a:r>
            <a:endParaRPr lang="en-US" sz="2000" dirty="0"/>
          </a:p>
        </p:txBody>
      </p:sp>
      <p:sp>
        <p:nvSpPr>
          <p:cNvPr id="7" name="Text 4"/>
          <p:cNvSpPr/>
          <p:nvPr/>
        </p:nvSpPr>
        <p:spPr>
          <a:xfrm>
            <a:off x="2029641" y="6901577"/>
            <a:ext cx="10526486" cy="999768"/>
          </a:xfrm>
          <a:prstGeom prst="rect">
            <a:avLst/>
          </a:prstGeom>
          <a:noFill/>
          <a:ln/>
        </p:spPr>
        <p:txBody>
          <a:bodyPr wrap="square" rtlCol="0" anchor="t"/>
          <a:lstStyle/>
          <a:p>
            <a:pPr marL="0" indent="0">
              <a:buNone/>
            </a:pPr>
            <a:r>
              <a:rPr lang="en-US" sz="3200" b="1" dirty="0">
                <a:solidFill>
                  <a:srgbClr val="F9EEE7"/>
                </a:solidFill>
                <a:latin typeface="Quattrocento" pitchFamily="34" charset="0"/>
                <a:ea typeface="Quattrocento" pitchFamily="34" charset="-122"/>
                <a:cs typeface="Quattrocento" pitchFamily="34" charset="-120"/>
              </a:rPr>
              <a:t>We reduce the transparency of the wall opposite the camera so that we can see what is inside.</a:t>
            </a:r>
            <a:endParaRPr lang="en-US" sz="3200" b="1" dirty="0"/>
          </a:p>
        </p:txBody>
      </p:sp>
      <p:sp>
        <p:nvSpPr>
          <p:cNvPr id="9" name="Text 6"/>
          <p:cNvSpPr/>
          <p:nvPr/>
        </p:nvSpPr>
        <p:spPr>
          <a:xfrm>
            <a:off x="6819900" y="2006855"/>
            <a:ext cx="7122200" cy="999768"/>
          </a:xfrm>
          <a:prstGeom prst="rect">
            <a:avLst/>
          </a:prstGeom>
          <a:noFill/>
          <a:ln/>
        </p:spPr>
        <p:txBody>
          <a:bodyPr wrap="square" rtlCol="0" anchor="t"/>
          <a:lstStyle/>
          <a:p>
            <a:pPr marL="342900" indent="-342900" algn="l">
              <a:buSzPct val="100000"/>
              <a:buChar char="•"/>
            </a:pPr>
            <a:r>
              <a:rPr lang="en-US" sz="2000" b="1" dirty="0">
                <a:solidFill>
                  <a:srgbClr val="F9EEE7"/>
                </a:solidFill>
                <a:latin typeface="Quattrocento" pitchFamily="34" charset="0"/>
                <a:ea typeface="Quattrocento" pitchFamily="34" charset="-122"/>
                <a:cs typeface="Quattrocento" pitchFamily="34" charset="-120"/>
              </a:rPr>
              <a:t>Animate Function:</a:t>
            </a:r>
            <a:r>
              <a:rPr lang="en-US" sz="2000" dirty="0">
                <a:solidFill>
                  <a:srgbClr val="F9EEE7"/>
                </a:solidFill>
                <a:latin typeface="Quattrocento" pitchFamily="34" charset="0"/>
                <a:ea typeface="Quattrocento" pitchFamily="34" charset="-122"/>
                <a:cs typeface="Quattrocento" pitchFamily="34" charset="-120"/>
              </a:rPr>
              <a:t> Acts as the animation loop, continuously </a:t>
            </a:r>
            <a:r>
              <a:rPr lang="en-US" sz="2400" b="1" dirty="0">
                <a:solidFill>
                  <a:srgbClr val="F9EEE7"/>
                </a:solidFill>
                <a:latin typeface="Quattrocento" pitchFamily="34" charset="0"/>
                <a:ea typeface="Quattrocento" pitchFamily="34" charset="-122"/>
                <a:cs typeface="Quattrocento" pitchFamily="34" charset="-120"/>
              </a:rPr>
              <a:t>rendering</a:t>
            </a:r>
            <a:r>
              <a:rPr lang="en-US" sz="2000" b="1" dirty="0">
                <a:solidFill>
                  <a:srgbClr val="F9EEE7"/>
                </a:solidFill>
                <a:latin typeface="Quattrocento" pitchFamily="34" charset="0"/>
                <a:ea typeface="Quattrocento" pitchFamily="34" charset="-122"/>
                <a:cs typeface="Quattrocento" pitchFamily="34" charset="-120"/>
              </a:rPr>
              <a:t> the scene</a:t>
            </a:r>
            <a:r>
              <a:rPr lang="en-US" sz="2000" dirty="0">
                <a:solidFill>
                  <a:srgbClr val="F9EEE7"/>
                </a:solidFill>
                <a:latin typeface="Quattrocento" pitchFamily="34" charset="0"/>
                <a:ea typeface="Quattrocento" pitchFamily="34" charset="-122"/>
                <a:cs typeface="Quattrocento" pitchFamily="34" charset="-120"/>
              </a:rPr>
              <a:t> and </a:t>
            </a:r>
            <a:r>
              <a:rPr lang="en-US" sz="2000" b="1" dirty="0">
                <a:solidFill>
                  <a:srgbClr val="F9EEE7"/>
                </a:solidFill>
                <a:latin typeface="Quattrocento" pitchFamily="34" charset="0"/>
                <a:ea typeface="Quattrocento" pitchFamily="34" charset="-122"/>
                <a:cs typeface="Quattrocento" pitchFamily="34" charset="-120"/>
              </a:rPr>
              <a:t>updating elements</a:t>
            </a:r>
            <a:r>
              <a:rPr lang="en-US" sz="2000" dirty="0">
                <a:solidFill>
                  <a:srgbClr val="F9EEE7"/>
                </a:solidFill>
                <a:latin typeface="Quattrocento" pitchFamily="34" charset="0"/>
                <a:ea typeface="Quattrocento" pitchFamily="34" charset="-122"/>
                <a:cs typeface="Quattrocento" pitchFamily="34" charset="-120"/>
              </a:rPr>
              <a:t> based on user interaction or other dynamic factors.</a:t>
            </a:r>
            <a:endParaRPr lang="en-US" sz="2000" dirty="0"/>
          </a:p>
        </p:txBody>
      </p:sp>
      <p:pic>
        <p:nvPicPr>
          <p:cNvPr id="11" name="Picture 10">
            <a:extLst>
              <a:ext uri="{FF2B5EF4-FFF2-40B4-BE49-F238E27FC236}">
                <a16:creationId xmlns:a16="http://schemas.microsoft.com/office/drawing/2014/main" id="{49FD7B1B-3F26-416C-8563-E9F3D1120D4C}"/>
              </a:ext>
            </a:extLst>
          </p:cNvPr>
          <p:cNvPicPr>
            <a:picLocks noChangeAspect="1"/>
          </p:cNvPicPr>
          <p:nvPr/>
        </p:nvPicPr>
        <p:blipFill rotWithShape="1">
          <a:blip r:embed="rId3"/>
          <a:srcRect t="25688" b="8117"/>
          <a:stretch/>
        </p:blipFill>
        <p:spPr>
          <a:xfrm>
            <a:off x="188000" y="2749714"/>
            <a:ext cx="6051470" cy="2402656"/>
          </a:xfrm>
          <a:prstGeom prst="rect">
            <a:avLst/>
          </a:prstGeom>
        </p:spPr>
      </p:pic>
      <p:sp>
        <p:nvSpPr>
          <p:cNvPr id="12" name="Text 2">
            <a:extLst>
              <a:ext uri="{FF2B5EF4-FFF2-40B4-BE49-F238E27FC236}">
                <a16:creationId xmlns:a16="http://schemas.microsoft.com/office/drawing/2014/main" id="{94A6AE2E-331D-4305-9250-17EACEF345F6}"/>
              </a:ext>
            </a:extLst>
          </p:cNvPr>
          <p:cNvSpPr/>
          <p:nvPr/>
        </p:nvSpPr>
        <p:spPr>
          <a:xfrm>
            <a:off x="851075" y="285751"/>
            <a:ext cx="9114711" cy="642699"/>
          </a:xfrm>
          <a:prstGeom prst="rect">
            <a:avLst/>
          </a:prstGeom>
          <a:noFill/>
          <a:ln/>
        </p:spPr>
        <p:txBody>
          <a:bodyPr wrap="none" rtlCol="0" anchor="t"/>
          <a:lstStyle/>
          <a:p>
            <a:pPr marL="0" indent="0" algn="ctr">
              <a:lnSpc>
                <a:spcPts val="5062"/>
              </a:lnSpc>
              <a:buNone/>
            </a:pPr>
            <a:r>
              <a:rPr lang="en-US" sz="4800" dirty="0">
                <a:solidFill>
                  <a:srgbClr val="FFD9BE"/>
                </a:solidFill>
                <a:latin typeface="Quattrocento" pitchFamily="34" charset="0"/>
                <a:ea typeface="Quattrocento" pitchFamily="34" charset="-122"/>
                <a:cs typeface="Quattrocento" pitchFamily="34" charset="-120"/>
              </a:rPr>
              <a:t>Setting Up a 3D view Environment </a:t>
            </a:r>
            <a:r>
              <a:rPr lang="en-US" sz="2800" dirty="0">
                <a:solidFill>
                  <a:srgbClr val="FFD9BE"/>
                </a:solidFill>
                <a:latin typeface="Quattrocento" pitchFamily="34" charset="0"/>
                <a:ea typeface="Quattrocento" pitchFamily="34" charset="-122"/>
                <a:cs typeface="Quattrocento" pitchFamily="34" charset="-120"/>
              </a:rPr>
              <a:t>(4/4)</a:t>
            </a:r>
            <a:endParaRPr lang="en-US" sz="4049" dirty="0"/>
          </a:p>
        </p:txBody>
      </p:sp>
      <p:sp>
        <p:nvSpPr>
          <p:cNvPr id="14" name="Text 2">
            <a:extLst>
              <a:ext uri="{FF2B5EF4-FFF2-40B4-BE49-F238E27FC236}">
                <a16:creationId xmlns:a16="http://schemas.microsoft.com/office/drawing/2014/main" id="{E138FBBB-6C92-4857-B12F-D0F54BA5355A}"/>
              </a:ext>
            </a:extLst>
          </p:cNvPr>
          <p:cNvSpPr/>
          <p:nvPr/>
        </p:nvSpPr>
        <p:spPr>
          <a:xfrm>
            <a:off x="6504656" y="1070538"/>
            <a:ext cx="6569087" cy="653415"/>
          </a:xfrm>
          <a:prstGeom prst="rect">
            <a:avLst/>
          </a:prstGeom>
          <a:noFill/>
          <a:ln/>
        </p:spPr>
        <p:txBody>
          <a:bodyPr wrap="none" rtlCol="0" anchor="t"/>
          <a:lstStyle/>
          <a:p>
            <a:pPr marL="571500" indent="-571500">
              <a:lnSpc>
                <a:spcPts val="5146"/>
              </a:lnSpc>
              <a:buFont typeface="Arial" panose="020B0604020202020204" pitchFamily="34" charset="0"/>
              <a:buChar char="•"/>
            </a:pPr>
            <a:r>
              <a:rPr lang="en-US" sz="3200" dirty="0">
                <a:solidFill>
                  <a:srgbClr val="FFD9BE"/>
                </a:solidFill>
                <a:latin typeface="Quattrocento" pitchFamily="34" charset="0"/>
                <a:ea typeface="Quattrocento" pitchFamily="34" charset="-122"/>
              </a:rPr>
              <a:t>Interaction and Animation</a:t>
            </a:r>
            <a:endParaRPr lang="en-US" sz="3200" dirty="0"/>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538400" y="3633179"/>
            <a:ext cx="7477601" cy="2707564"/>
          </a:xfrm>
          <a:prstGeom prst="rect">
            <a:avLst/>
          </a:prstGeom>
          <a:noFill/>
          <a:ln/>
        </p:spPr>
        <p:txBody>
          <a:bodyPr wrap="square" rtlCol="0" anchor="t"/>
          <a:lstStyle/>
          <a:p>
            <a:pPr marL="0" indent="0" algn="ctr">
              <a:buNone/>
            </a:pPr>
            <a:r>
              <a:rPr lang="en-US" sz="4800" dirty="0">
                <a:solidFill>
                  <a:srgbClr val="FFD9BE"/>
                </a:solidFill>
                <a:latin typeface="Quattrocento" pitchFamily="34" charset="0"/>
                <a:ea typeface="Quattrocento" pitchFamily="34" charset="-122"/>
                <a:cs typeface="Quattrocento" pitchFamily="34" charset="-120"/>
              </a:rPr>
              <a:t>Integration between</a:t>
            </a:r>
          </a:p>
          <a:p>
            <a:pPr marL="0" indent="0" algn="ctr">
              <a:buNone/>
            </a:pPr>
            <a:r>
              <a:rPr lang="en-US" sz="4800" dirty="0">
                <a:solidFill>
                  <a:srgbClr val="FFD9BE"/>
                </a:solidFill>
                <a:latin typeface="Quattrocento" pitchFamily="34" charset="0"/>
                <a:ea typeface="Quattrocento" pitchFamily="34" charset="-122"/>
                <a:cs typeface="Quattrocento" pitchFamily="34" charset="-120"/>
              </a:rPr>
              <a:t>2D view in 3D view</a:t>
            </a:r>
            <a:r>
              <a:rPr lang="en-US" sz="2400" dirty="0">
                <a:solidFill>
                  <a:srgbClr val="FFD9BE"/>
                </a:solidFill>
                <a:latin typeface="Quattrocento" pitchFamily="34" charset="0"/>
                <a:ea typeface="Quattrocento" pitchFamily="34" charset="-122"/>
                <a:cs typeface="Quattrocento" pitchFamily="34" charset="-120"/>
              </a:rPr>
              <a:t>(0/2)</a:t>
            </a:r>
            <a:endParaRPr lang="en-US" sz="5681" dirty="0"/>
          </a:p>
        </p:txBody>
      </p:sp>
      <p:pic>
        <p:nvPicPr>
          <p:cNvPr id="12" name="Picture 11">
            <a:extLst>
              <a:ext uri="{FF2B5EF4-FFF2-40B4-BE49-F238E27FC236}">
                <a16:creationId xmlns:a16="http://schemas.microsoft.com/office/drawing/2014/main" id="{2539D105-1BD2-4382-9868-388977DF3FB7}"/>
              </a:ext>
            </a:extLst>
          </p:cNvPr>
          <p:cNvPicPr>
            <a:picLocks noChangeAspect="1"/>
          </p:cNvPicPr>
          <p:nvPr/>
        </p:nvPicPr>
        <p:blipFill>
          <a:blip r:embed="rId3"/>
          <a:stretch>
            <a:fillRect/>
          </a:stretch>
        </p:blipFill>
        <p:spPr>
          <a:xfrm>
            <a:off x="6400800" y="0"/>
            <a:ext cx="8229600" cy="8229600"/>
          </a:xfrm>
          <a:prstGeom prst="rect">
            <a:avLst/>
          </a:prstGeom>
        </p:spPr>
      </p:pic>
    </p:spTree>
    <p:extLst>
      <p:ext uri="{BB962C8B-B14F-4D97-AF65-F5344CB8AC3E}">
        <p14:creationId xmlns:p14="http://schemas.microsoft.com/office/powerpoint/2010/main" val="194304204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1188601" y="2275037"/>
            <a:ext cx="5228153" cy="653415"/>
          </a:xfrm>
          <a:prstGeom prst="rect">
            <a:avLst/>
          </a:prstGeom>
          <a:noFill/>
          <a:ln/>
        </p:spPr>
        <p:txBody>
          <a:bodyPr wrap="none" rtlCol="0" anchor="t"/>
          <a:lstStyle/>
          <a:p>
            <a:pPr marL="457200" indent="-457200">
              <a:lnSpc>
                <a:spcPts val="5146"/>
              </a:lnSpc>
              <a:buFont typeface="Arial" panose="020B0604020202020204" pitchFamily="34" charset="0"/>
              <a:buChar char="•"/>
            </a:pPr>
            <a:r>
              <a:rPr lang="en-US" sz="2400" dirty="0">
                <a:solidFill>
                  <a:srgbClr val="FFD9BE"/>
                </a:solidFill>
                <a:latin typeface="Quattrocento" pitchFamily="34" charset="0"/>
                <a:ea typeface="Quattrocento" pitchFamily="34" charset="-122"/>
                <a:cs typeface="Quattrocento" pitchFamily="34" charset="-120"/>
              </a:rPr>
              <a:t>Process Overview</a:t>
            </a:r>
            <a:endParaRPr lang="en-US" sz="2400" dirty="0"/>
          </a:p>
        </p:txBody>
      </p:sp>
      <p:sp>
        <p:nvSpPr>
          <p:cNvPr id="6" name="Text 3"/>
          <p:cNvSpPr/>
          <p:nvPr/>
        </p:nvSpPr>
        <p:spPr>
          <a:xfrm>
            <a:off x="1188601" y="3108289"/>
            <a:ext cx="7122200" cy="666512"/>
          </a:xfrm>
          <a:prstGeom prst="rect">
            <a:avLst/>
          </a:prstGeom>
          <a:noFill/>
          <a:ln/>
        </p:spPr>
        <p:txBody>
          <a:bodyPr wrap="square" rtlCol="0" anchor="t"/>
          <a:lstStyle/>
          <a:p>
            <a:pPr marL="342900" indent="-342900" algn="l">
              <a:buSzPct val="100000"/>
              <a:buChar char="•"/>
            </a:pPr>
            <a:r>
              <a:rPr lang="en-US" b="1" dirty="0">
                <a:solidFill>
                  <a:srgbClr val="F9EEE7"/>
                </a:solidFill>
                <a:latin typeface="Quattrocento" pitchFamily="34" charset="0"/>
                <a:ea typeface="Quattrocento" pitchFamily="34" charset="-122"/>
                <a:cs typeface="Quattrocento" pitchFamily="34" charset="-120"/>
              </a:rPr>
              <a:t>Initial Setup:</a:t>
            </a:r>
            <a:r>
              <a:rPr lang="en-US" dirty="0">
                <a:solidFill>
                  <a:srgbClr val="F9EEE7"/>
                </a:solidFill>
                <a:latin typeface="Quattrocento" pitchFamily="34" charset="0"/>
                <a:ea typeface="Quattrocento" pitchFamily="34" charset="-122"/>
                <a:cs typeface="Quattrocento" pitchFamily="34" charset="-120"/>
              </a:rPr>
              <a:t> Define wall parameters such as </a:t>
            </a:r>
            <a:r>
              <a:rPr lang="en-US" b="1" dirty="0">
                <a:solidFill>
                  <a:srgbClr val="F9EEE7"/>
                </a:solidFill>
                <a:latin typeface="Quattrocento" pitchFamily="34" charset="0"/>
                <a:ea typeface="Quattrocento" pitchFamily="34" charset="-122"/>
                <a:cs typeface="Quattrocento" pitchFamily="34" charset="-120"/>
              </a:rPr>
              <a:t>height</a:t>
            </a:r>
            <a:r>
              <a:rPr lang="en-US" dirty="0">
                <a:solidFill>
                  <a:srgbClr val="F9EEE7"/>
                </a:solidFill>
                <a:latin typeface="Quattrocento" pitchFamily="34" charset="0"/>
                <a:ea typeface="Quattrocento" pitchFamily="34" charset="-122"/>
                <a:cs typeface="Quattrocento" pitchFamily="34" charset="-120"/>
              </a:rPr>
              <a:t> and </a:t>
            </a:r>
            <a:r>
              <a:rPr lang="en-US" b="1" dirty="0">
                <a:solidFill>
                  <a:srgbClr val="F9EEE7"/>
                </a:solidFill>
                <a:latin typeface="Quattrocento" pitchFamily="34" charset="0"/>
                <a:ea typeface="Quattrocento" pitchFamily="34" charset="-122"/>
                <a:cs typeface="Quattrocento" pitchFamily="34" charset="-120"/>
              </a:rPr>
              <a:t>thickness</a:t>
            </a:r>
            <a:r>
              <a:rPr lang="en-US" dirty="0">
                <a:solidFill>
                  <a:srgbClr val="F9EEE7"/>
                </a:solidFill>
                <a:latin typeface="Quattrocento" pitchFamily="34" charset="0"/>
                <a:ea typeface="Quattrocento" pitchFamily="34" charset="-122"/>
                <a:cs typeface="Quattrocento" pitchFamily="34" charset="-120"/>
              </a:rPr>
              <a:t> to establish the basic physical characteristics of the walls.</a:t>
            </a:r>
            <a:endParaRPr lang="en-US" dirty="0"/>
          </a:p>
        </p:txBody>
      </p:sp>
      <p:sp>
        <p:nvSpPr>
          <p:cNvPr id="7" name="Text 4"/>
          <p:cNvSpPr/>
          <p:nvPr/>
        </p:nvSpPr>
        <p:spPr>
          <a:xfrm>
            <a:off x="1188601" y="3970938"/>
            <a:ext cx="7122200" cy="1333024"/>
          </a:xfrm>
          <a:prstGeom prst="rect">
            <a:avLst/>
          </a:prstGeom>
          <a:noFill/>
          <a:ln/>
        </p:spPr>
        <p:txBody>
          <a:bodyPr wrap="square" rtlCol="0" anchor="t"/>
          <a:lstStyle/>
          <a:p>
            <a:pPr marL="342900" indent="-342900" algn="l">
              <a:buSzPct val="100000"/>
              <a:buChar char="•"/>
            </a:pPr>
            <a:r>
              <a:rPr lang="en-US" b="1" dirty="0">
                <a:solidFill>
                  <a:srgbClr val="F9EEE7"/>
                </a:solidFill>
                <a:latin typeface="Quattrocento" pitchFamily="34" charset="0"/>
                <a:ea typeface="Quattrocento" pitchFamily="34" charset="-122"/>
                <a:cs typeface="Quattrocento" pitchFamily="34" charset="-120"/>
              </a:rPr>
              <a:t>Create Walls:</a:t>
            </a:r>
            <a:r>
              <a:rPr lang="en-US" dirty="0">
                <a:solidFill>
                  <a:srgbClr val="F9EEE7"/>
                </a:solidFill>
                <a:latin typeface="Quattrocento" pitchFamily="34" charset="0"/>
                <a:ea typeface="Quattrocento" pitchFamily="34" charset="-122"/>
                <a:cs typeface="Quattrocento" pitchFamily="34" charset="-120"/>
              </a:rPr>
              <a:t> The function iterates over the </a:t>
            </a:r>
            <a:r>
              <a:rPr lang="en-US" b="1" dirty="0">
                <a:solidFill>
                  <a:srgbClr val="F9EEE7"/>
                </a:solidFill>
                <a:latin typeface="Quattrocento" pitchFamily="34" charset="0"/>
                <a:ea typeface="Quattrocento" pitchFamily="34" charset="-122"/>
                <a:cs typeface="Quattrocento" pitchFamily="34" charset="-120"/>
              </a:rPr>
              <a:t>shapes array,</a:t>
            </a:r>
            <a:r>
              <a:rPr lang="en-US" dirty="0">
                <a:solidFill>
                  <a:srgbClr val="F9EEE7"/>
                </a:solidFill>
                <a:latin typeface="Quattrocento" pitchFamily="34" charset="0"/>
                <a:ea typeface="Quattrocento" pitchFamily="34" charset="-122"/>
                <a:cs typeface="Quattrocento" pitchFamily="34" charset="-120"/>
              </a:rPr>
              <a:t> processing each </a:t>
            </a:r>
            <a:r>
              <a:rPr lang="en-US" b="1" dirty="0">
                <a:solidFill>
                  <a:srgbClr val="F9EEE7"/>
                </a:solidFill>
                <a:latin typeface="Quattrocento" pitchFamily="34" charset="0"/>
                <a:ea typeface="Quattrocento" pitchFamily="34" charset="-122"/>
                <a:cs typeface="Quattrocento" pitchFamily="34" charset="-120"/>
              </a:rPr>
              <a:t>shape</a:t>
            </a:r>
            <a:r>
              <a:rPr lang="en-US" dirty="0">
                <a:solidFill>
                  <a:srgbClr val="F9EEE7"/>
                </a:solidFill>
                <a:latin typeface="Quattrocento" pitchFamily="34" charset="0"/>
                <a:ea typeface="Quattrocento" pitchFamily="34" charset="-122"/>
                <a:cs typeface="Quattrocento" pitchFamily="34" charset="-120"/>
              </a:rPr>
              <a:t> contained within. For each shape, it iterates through </a:t>
            </a:r>
            <a:r>
              <a:rPr lang="en-US" b="1" dirty="0">
                <a:solidFill>
                  <a:srgbClr val="F9EEE7"/>
                </a:solidFill>
                <a:latin typeface="Quattrocento" pitchFamily="34" charset="0"/>
                <a:ea typeface="Quattrocento" pitchFamily="34" charset="-122"/>
                <a:cs typeface="Quattrocento" pitchFamily="34" charset="-120"/>
              </a:rPr>
              <a:t>pairs of points</a:t>
            </a:r>
            <a:r>
              <a:rPr lang="en-US" dirty="0">
                <a:solidFill>
                  <a:srgbClr val="F9EEE7"/>
                </a:solidFill>
                <a:latin typeface="Quattrocento" pitchFamily="34" charset="0"/>
                <a:ea typeface="Quattrocento" pitchFamily="34" charset="-122"/>
                <a:cs typeface="Quattrocento" pitchFamily="34" charset="-120"/>
              </a:rPr>
              <a:t> to create individual </a:t>
            </a:r>
            <a:r>
              <a:rPr lang="en-US" b="1" dirty="0">
                <a:solidFill>
                  <a:srgbClr val="F9EEE7"/>
                </a:solidFill>
                <a:latin typeface="Quattrocento" pitchFamily="34" charset="0"/>
                <a:ea typeface="Quattrocento" pitchFamily="34" charset="-122"/>
                <a:cs typeface="Quattrocento" pitchFamily="34" charset="-120"/>
              </a:rPr>
              <a:t>walls</a:t>
            </a:r>
            <a:r>
              <a:rPr lang="en-US" dirty="0">
                <a:solidFill>
                  <a:srgbClr val="F9EEE7"/>
                </a:solidFill>
                <a:latin typeface="Quattrocento" pitchFamily="34" charset="0"/>
                <a:ea typeface="Quattrocento" pitchFamily="34" charset="-122"/>
                <a:cs typeface="Quattrocento" pitchFamily="34" charset="-120"/>
              </a:rPr>
              <a:t>. Each pair of points serves as the </a:t>
            </a:r>
            <a:r>
              <a:rPr lang="en-US" b="1" dirty="0">
                <a:solidFill>
                  <a:srgbClr val="F9EEE7"/>
                </a:solidFill>
                <a:latin typeface="Quattrocento" pitchFamily="34" charset="0"/>
                <a:ea typeface="Quattrocento" pitchFamily="34" charset="-122"/>
                <a:cs typeface="Quattrocento" pitchFamily="34" charset="-120"/>
              </a:rPr>
              <a:t>(start)</a:t>
            </a:r>
            <a:r>
              <a:rPr lang="en-US" dirty="0">
                <a:solidFill>
                  <a:srgbClr val="F9EEE7"/>
                </a:solidFill>
                <a:latin typeface="Quattrocento" pitchFamily="34" charset="0"/>
                <a:ea typeface="Quattrocento" pitchFamily="34" charset="-122"/>
                <a:cs typeface="Quattrocento" pitchFamily="34" charset="-120"/>
              </a:rPr>
              <a:t> and end </a:t>
            </a:r>
            <a:r>
              <a:rPr lang="en-US" b="1" dirty="0">
                <a:solidFill>
                  <a:srgbClr val="F9EEE7"/>
                </a:solidFill>
                <a:latin typeface="Quattrocento" pitchFamily="34" charset="0"/>
                <a:ea typeface="Quattrocento" pitchFamily="34" charset="-122"/>
                <a:cs typeface="Quattrocento" pitchFamily="34" charset="-120"/>
              </a:rPr>
              <a:t>(end)</a:t>
            </a:r>
            <a:r>
              <a:rPr lang="en-US" dirty="0">
                <a:solidFill>
                  <a:srgbClr val="F9EEE7"/>
                </a:solidFill>
                <a:latin typeface="Quattrocento" pitchFamily="34" charset="0"/>
                <a:ea typeface="Quattrocento" pitchFamily="34" charset="-122"/>
                <a:cs typeface="Quattrocento" pitchFamily="34" charset="-120"/>
              </a:rPr>
              <a:t> points of a wall.</a:t>
            </a:r>
            <a:endParaRPr lang="en-US" dirty="0"/>
          </a:p>
        </p:txBody>
      </p:sp>
      <p:sp>
        <p:nvSpPr>
          <p:cNvPr id="8" name="Text 5"/>
          <p:cNvSpPr/>
          <p:nvPr/>
        </p:nvSpPr>
        <p:spPr>
          <a:xfrm>
            <a:off x="1188601" y="5577652"/>
            <a:ext cx="7122200" cy="999768"/>
          </a:xfrm>
          <a:prstGeom prst="rect">
            <a:avLst/>
          </a:prstGeom>
          <a:noFill/>
          <a:ln/>
        </p:spPr>
        <p:txBody>
          <a:bodyPr wrap="square" rtlCol="0" anchor="t"/>
          <a:lstStyle/>
          <a:p>
            <a:pPr marL="342900" indent="-342900" algn="l">
              <a:buSzPct val="100000"/>
              <a:buChar char="•"/>
            </a:pPr>
            <a:r>
              <a:rPr lang="en-US" b="1" dirty="0">
                <a:solidFill>
                  <a:srgbClr val="F9EEE7"/>
                </a:solidFill>
                <a:latin typeface="Quattrocento" pitchFamily="34" charset="0"/>
                <a:ea typeface="Quattrocento" pitchFamily="34" charset="-122"/>
                <a:cs typeface="Quattrocento" pitchFamily="34" charset="-120"/>
              </a:rPr>
              <a:t>Calculate Wall Length and Angle:</a:t>
            </a:r>
            <a:r>
              <a:rPr lang="en-US" dirty="0">
                <a:solidFill>
                  <a:srgbClr val="F9EEE7"/>
                </a:solidFill>
                <a:latin typeface="Quattrocento" pitchFamily="34" charset="0"/>
                <a:ea typeface="Quattrocento" pitchFamily="34" charset="-122"/>
                <a:cs typeface="Quattrocento" pitchFamily="34" charset="-120"/>
              </a:rPr>
              <a:t> It calculates the distance </a:t>
            </a:r>
            <a:r>
              <a:rPr lang="en-US" b="1" dirty="0">
                <a:solidFill>
                  <a:srgbClr val="F9EEE7"/>
                </a:solidFill>
                <a:latin typeface="Quattrocento" pitchFamily="34" charset="0"/>
                <a:ea typeface="Quattrocento" pitchFamily="34" charset="-122"/>
                <a:cs typeface="Quattrocento" pitchFamily="34" charset="-120"/>
              </a:rPr>
              <a:t>(length)</a:t>
            </a:r>
            <a:r>
              <a:rPr lang="en-US" dirty="0">
                <a:solidFill>
                  <a:srgbClr val="F9EEE7"/>
                </a:solidFill>
                <a:latin typeface="Quattrocento" pitchFamily="34" charset="0"/>
                <a:ea typeface="Quattrocento" pitchFamily="34" charset="-122"/>
                <a:cs typeface="Quattrocento" pitchFamily="34" charset="-120"/>
              </a:rPr>
              <a:t> and </a:t>
            </a:r>
            <a:r>
              <a:rPr lang="en-US" b="1" dirty="0">
                <a:solidFill>
                  <a:srgbClr val="F9EEE7"/>
                </a:solidFill>
                <a:latin typeface="Quattrocento" pitchFamily="34" charset="0"/>
                <a:ea typeface="Quattrocento" pitchFamily="34" charset="-122"/>
                <a:cs typeface="Quattrocento" pitchFamily="34" charset="-120"/>
              </a:rPr>
              <a:t>angle</a:t>
            </a:r>
            <a:r>
              <a:rPr lang="en-US" dirty="0">
                <a:solidFill>
                  <a:srgbClr val="F9EEE7"/>
                </a:solidFill>
                <a:latin typeface="Quattrocento" pitchFamily="34" charset="0"/>
                <a:ea typeface="Quattrocento" pitchFamily="34" charset="-122"/>
                <a:cs typeface="Quattrocento" pitchFamily="34" charset="-120"/>
              </a:rPr>
              <a:t> between the </a:t>
            </a:r>
            <a:r>
              <a:rPr lang="en-US" b="1" dirty="0">
                <a:solidFill>
                  <a:srgbClr val="F9EEE7"/>
                </a:solidFill>
                <a:latin typeface="Quattrocento" pitchFamily="34" charset="0"/>
                <a:ea typeface="Quattrocento" pitchFamily="34" charset="-122"/>
                <a:cs typeface="Quattrocento" pitchFamily="34" charset="-120"/>
              </a:rPr>
              <a:t>start and end points</a:t>
            </a:r>
            <a:r>
              <a:rPr lang="en-US" dirty="0">
                <a:solidFill>
                  <a:srgbClr val="F9EEE7"/>
                </a:solidFill>
                <a:latin typeface="Quattrocento" pitchFamily="34" charset="0"/>
                <a:ea typeface="Quattrocento" pitchFamily="34" charset="-122"/>
                <a:cs typeface="Quattrocento" pitchFamily="34" charset="-120"/>
              </a:rPr>
              <a:t>. These calculations are used to determine the length and orientation of the wall.</a:t>
            </a:r>
            <a:endParaRPr lang="en-US" dirty="0"/>
          </a:p>
        </p:txBody>
      </p:sp>
      <p:sp>
        <p:nvSpPr>
          <p:cNvPr id="9" name="Text 2">
            <a:extLst>
              <a:ext uri="{FF2B5EF4-FFF2-40B4-BE49-F238E27FC236}">
                <a16:creationId xmlns:a16="http://schemas.microsoft.com/office/drawing/2014/main" id="{A99D4CF8-B335-4E50-9B7A-3425441BFCE9}"/>
              </a:ext>
            </a:extLst>
          </p:cNvPr>
          <p:cNvSpPr/>
          <p:nvPr/>
        </p:nvSpPr>
        <p:spPr>
          <a:xfrm>
            <a:off x="29289" y="176511"/>
            <a:ext cx="9114711" cy="642699"/>
          </a:xfrm>
          <a:prstGeom prst="rect">
            <a:avLst/>
          </a:prstGeom>
          <a:noFill/>
          <a:ln/>
        </p:spPr>
        <p:txBody>
          <a:bodyPr wrap="none" rtlCol="0" anchor="t"/>
          <a:lstStyle/>
          <a:p>
            <a:pPr marL="0" indent="0" algn="ctr">
              <a:lnSpc>
                <a:spcPts val="5062"/>
              </a:lnSpc>
              <a:buNone/>
            </a:pPr>
            <a:r>
              <a:rPr lang="en-US" sz="3200" dirty="0">
                <a:solidFill>
                  <a:srgbClr val="FFD9BE"/>
                </a:solidFill>
                <a:latin typeface="Quattrocento" pitchFamily="34" charset="0"/>
                <a:ea typeface="Quattrocento" pitchFamily="34" charset="-122"/>
                <a:cs typeface="Quattrocento" pitchFamily="34" charset="-120"/>
              </a:rPr>
              <a:t>Integration between 2D view in 3D view </a:t>
            </a:r>
            <a:r>
              <a:rPr lang="en-US" sz="2000" dirty="0">
                <a:solidFill>
                  <a:srgbClr val="FFD9BE"/>
                </a:solidFill>
                <a:latin typeface="Quattrocento" pitchFamily="34" charset="0"/>
                <a:ea typeface="Quattrocento" pitchFamily="34" charset="-122"/>
                <a:cs typeface="Quattrocento" pitchFamily="34" charset="-120"/>
              </a:rPr>
              <a:t>(1/2)</a:t>
            </a:r>
            <a:endParaRPr lang="en-US" sz="4000" dirty="0"/>
          </a:p>
        </p:txBody>
      </p:sp>
      <p:sp>
        <p:nvSpPr>
          <p:cNvPr id="10" name="Text 2">
            <a:extLst>
              <a:ext uri="{FF2B5EF4-FFF2-40B4-BE49-F238E27FC236}">
                <a16:creationId xmlns:a16="http://schemas.microsoft.com/office/drawing/2014/main" id="{F5D3818C-3EF4-418B-8CFA-2AFBEF2DE4E1}"/>
              </a:ext>
            </a:extLst>
          </p:cNvPr>
          <p:cNvSpPr/>
          <p:nvPr/>
        </p:nvSpPr>
        <p:spPr>
          <a:xfrm>
            <a:off x="480476" y="1126940"/>
            <a:ext cx="7122200" cy="642699"/>
          </a:xfrm>
          <a:prstGeom prst="rect">
            <a:avLst/>
          </a:prstGeom>
          <a:noFill/>
          <a:ln/>
        </p:spPr>
        <p:txBody>
          <a:bodyPr wrap="none" rtlCol="0" anchor="t"/>
          <a:lstStyle/>
          <a:p>
            <a:pPr marL="0" indent="0" algn="ctr">
              <a:lnSpc>
                <a:spcPts val="5062"/>
              </a:lnSpc>
              <a:buNone/>
            </a:pPr>
            <a:endParaRPr lang="en-US" sz="4049" dirty="0"/>
          </a:p>
        </p:txBody>
      </p:sp>
      <p:sp>
        <p:nvSpPr>
          <p:cNvPr id="11" name="Text 2">
            <a:extLst>
              <a:ext uri="{FF2B5EF4-FFF2-40B4-BE49-F238E27FC236}">
                <a16:creationId xmlns:a16="http://schemas.microsoft.com/office/drawing/2014/main" id="{5DD1192E-E2AC-4E8E-9A28-18E80088257B}"/>
              </a:ext>
            </a:extLst>
          </p:cNvPr>
          <p:cNvSpPr/>
          <p:nvPr/>
        </p:nvSpPr>
        <p:spPr>
          <a:xfrm>
            <a:off x="-150410" y="1053355"/>
            <a:ext cx="9114711" cy="642699"/>
          </a:xfrm>
          <a:prstGeom prst="rect">
            <a:avLst/>
          </a:prstGeom>
          <a:noFill/>
          <a:ln/>
        </p:spPr>
        <p:txBody>
          <a:bodyPr wrap="none" rtlCol="0" anchor="t"/>
          <a:lstStyle/>
          <a:p>
            <a:pPr marL="0" indent="0" algn="ctr">
              <a:lnSpc>
                <a:spcPts val="5062"/>
              </a:lnSpc>
              <a:buNone/>
            </a:pPr>
            <a:endParaRPr lang="en-US" sz="4000" dirty="0"/>
          </a:p>
        </p:txBody>
      </p:sp>
      <p:sp>
        <p:nvSpPr>
          <p:cNvPr id="12" name="Text 2">
            <a:extLst>
              <a:ext uri="{FF2B5EF4-FFF2-40B4-BE49-F238E27FC236}">
                <a16:creationId xmlns:a16="http://schemas.microsoft.com/office/drawing/2014/main" id="{542D645F-F3BE-44C6-9A54-14A2313D9F57}"/>
              </a:ext>
            </a:extLst>
          </p:cNvPr>
          <p:cNvSpPr/>
          <p:nvPr/>
        </p:nvSpPr>
        <p:spPr>
          <a:xfrm>
            <a:off x="44880" y="1445123"/>
            <a:ext cx="9114711" cy="949473"/>
          </a:xfrm>
          <a:prstGeom prst="rect">
            <a:avLst/>
          </a:prstGeom>
          <a:noFill/>
          <a:ln/>
        </p:spPr>
        <p:txBody>
          <a:bodyPr wrap="none" rtlCol="0" anchor="t"/>
          <a:lstStyle/>
          <a:p>
            <a:pPr marL="457200" indent="-457200" algn="ctr">
              <a:buFont typeface="Courier New" panose="02070309020205020404" pitchFamily="49" charset="0"/>
              <a:buChar char="o"/>
            </a:pPr>
            <a:r>
              <a:rPr lang="en-US" sz="2800" dirty="0">
                <a:solidFill>
                  <a:srgbClr val="FFD9BE"/>
                </a:solidFill>
                <a:latin typeface="Quattrocento" pitchFamily="34" charset="0"/>
                <a:ea typeface="Quattrocento" pitchFamily="34" charset="-122"/>
                <a:cs typeface="Quattrocento" pitchFamily="34" charset="-120"/>
              </a:rPr>
              <a:t>Add and update walls in a 3D scene </a:t>
            </a:r>
            <a:r>
              <a:rPr lang="en-US" sz="1600" dirty="0">
                <a:solidFill>
                  <a:srgbClr val="FFD9BE"/>
                </a:solidFill>
                <a:latin typeface="Quattrocento" pitchFamily="34" charset="0"/>
                <a:ea typeface="Quattrocento" pitchFamily="34" charset="-122"/>
              </a:rPr>
              <a:t>Using </a:t>
            </a:r>
            <a:r>
              <a:rPr lang="en-US" sz="2000" b="1" dirty="0">
                <a:solidFill>
                  <a:srgbClr val="FFD9BE"/>
                </a:solidFill>
                <a:latin typeface="Quattrocento" pitchFamily="34" charset="0"/>
                <a:ea typeface="Quattrocento" pitchFamily="34" charset="-122"/>
              </a:rPr>
              <a:t>Three.js</a:t>
            </a:r>
            <a:endParaRPr lang="en-US" sz="3200" b="1" dirty="0"/>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3439358" y="1095852"/>
            <a:ext cx="8788084" cy="1019889"/>
          </a:xfrm>
          <a:prstGeom prst="rect">
            <a:avLst/>
          </a:prstGeom>
          <a:noFill/>
          <a:ln/>
        </p:spPr>
        <p:txBody>
          <a:bodyPr wrap="square" rtlCol="0" anchor="t"/>
          <a:lstStyle/>
          <a:p>
            <a:pPr marL="457200" indent="-457200" algn="ctr">
              <a:lnSpc>
                <a:spcPts val="4016"/>
              </a:lnSpc>
              <a:buFont typeface="Arial" panose="020B0604020202020204" pitchFamily="34" charset="0"/>
              <a:buChar char="•"/>
            </a:pPr>
            <a:r>
              <a:rPr lang="en-US" sz="2800" dirty="0">
                <a:solidFill>
                  <a:srgbClr val="FFD9BE"/>
                </a:solidFill>
                <a:latin typeface="Quattrocento" pitchFamily="34" charset="0"/>
                <a:ea typeface="Quattrocento" pitchFamily="34" charset="-122"/>
                <a:cs typeface="Quattrocento" pitchFamily="34" charset="-120"/>
              </a:rPr>
              <a:t>Dynamic Update with update 3DView Function:</a:t>
            </a:r>
            <a:endParaRPr lang="en-US" sz="2800" dirty="0"/>
          </a:p>
        </p:txBody>
      </p:sp>
      <p:pic>
        <p:nvPicPr>
          <p:cNvPr id="5" name="Image 0" descr="preencoded.png"/>
          <p:cNvPicPr>
            <a:picLocks noChangeAspect="1"/>
          </p:cNvPicPr>
          <p:nvPr/>
        </p:nvPicPr>
        <p:blipFill>
          <a:blip r:embed="rId3"/>
          <a:stretch>
            <a:fillRect/>
          </a:stretch>
        </p:blipFill>
        <p:spPr>
          <a:xfrm>
            <a:off x="3439358" y="1844635"/>
            <a:ext cx="866894" cy="1387078"/>
          </a:xfrm>
          <a:prstGeom prst="rect">
            <a:avLst/>
          </a:prstGeom>
        </p:spPr>
      </p:pic>
      <p:sp>
        <p:nvSpPr>
          <p:cNvPr id="6" name="Text 3"/>
          <p:cNvSpPr/>
          <p:nvPr/>
        </p:nvSpPr>
        <p:spPr>
          <a:xfrm>
            <a:off x="4566285" y="2017990"/>
            <a:ext cx="2039898" cy="254913"/>
          </a:xfrm>
          <a:prstGeom prst="rect">
            <a:avLst/>
          </a:prstGeom>
          <a:noFill/>
          <a:ln/>
        </p:spPr>
        <p:txBody>
          <a:bodyPr wrap="none" rtlCol="0" anchor="t"/>
          <a:lstStyle/>
          <a:p>
            <a:pPr marL="0" indent="0" algn="l">
              <a:lnSpc>
                <a:spcPts val="2008"/>
              </a:lnSpc>
              <a:buNone/>
            </a:pPr>
            <a:r>
              <a:rPr lang="en-US" dirty="0">
                <a:solidFill>
                  <a:srgbClr val="FFD9BE"/>
                </a:solidFill>
                <a:latin typeface="Quattrocento" pitchFamily="34" charset="0"/>
                <a:ea typeface="Quattrocento" pitchFamily="34" charset="-122"/>
                <a:cs typeface="Quattrocento" pitchFamily="34" charset="-120"/>
              </a:rPr>
              <a:t>Clearing Old Walls</a:t>
            </a:r>
            <a:endParaRPr lang="en-US" dirty="0"/>
          </a:p>
        </p:txBody>
      </p:sp>
      <p:sp>
        <p:nvSpPr>
          <p:cNvPr id="7" name="Text 4"/>
          <p:cNvSpPr/>
          <p:nvPr/>
        </p:nvSpPr>
        <p:spPr>
          <a:xfrm>
            <a:off x="4566285" y="2376845"/>
            <a:ext cx="6624637" cy="520065"/>
          </a:xfrm>
          <a:prstGeom prst="rect">
            <a:avLst/>
          </a:prstGeom>
          <a:noFill/>
          <a:ln/>
        </p:spPr>
        <p:txBody>
          <a:bodyPr wrap="square" rtlCol="0" anchor="t"/>
          <a:lstStyle/>
          <a:p>
            <a:pPr marL="0" indent="0" algn="l">
              <a:buNone/>
            </a:pPr>
            <a:r>
              <a:rPr lang="en-US" sz="1600" dirty="0">
                <a:solidFill>
                  <a:srgbClr val="F9EEE7"/>
                </a:solidFill>
                <a:latin typeface="Quattrocento" pitchFamily="34" charset="0"/>
                <a:ea typeface="Quattrocento" pitchFamily="34" charset="-122"/>
                <a:cs typeface="Quattrocento" pitchFamily="34" charset="-120"/>
              </a:rPr>
              <a:t>Start by removing any existing walls to prepare for new updates. This is achieved by clearing the </a:t>
            </a:r>
            <a:r>
              <a:rPr lang="en-US" sz="1600" b="1" dirty="0">
                <a:solidFill>
                  <a:srgbClr val="F9EEE7"/>
                </a:solidFill>
                <a:latin typeface="Quattrocento" pitchFamily="34" charset="0"/>
                <a:ea typeface="Quattrocento" pitchFamily="34" charset="-122"/>
                <a:cs typeface="Quattrocento" pitchFamily="34" charset="-120"/>
              </a:rPr>
              <a:t>oneShape group</a:t>
            </a:r>
            <a:r>
              <a:rPr lang="en-US" sz="1600" dirty="0">
                <a:solidFill>
                  <a:srgbClr val="F9EEE7"/>
                </a:solidFill>
                <a:latin typeface="Quattrocento" pitchFamily="34" charset="0"/>
                <a:ea typeface="Quattrocento" pitchFamily="34" charset="-122"/>
                <a:cs typeface="Quattrocento" pitchFamily="34" charset="-120"/>
              </a:rPr>
              <a:t> from the scene.</a:t>
            </a:r>
            <a:endParaRPr lang="en-US" sz="1600" dirty="0"/>
          </a:p>
        </p:txBody>
      </p:sp>
      <p:pic>
        <p:nvPicPr>
          <p:cNvPr id="8" name="Image 1" descr="preencoded.png"/>
          <p:cNvPicPr>
            <a:picLocks noChangeAspect="1"/>
          </p:cNvPicPr>
          <p:nvPr/>
        </p:nvPicPr>
        <p:blipFill>
          <a:blip r:embed="rId4"/>
          <a:stretch>
            <a:fillRect/>
          </a:stretch>
        </p:blipFill>
        <p:spPr>
          <a:xfrm>
            <a:off x="3439358" y="3231713"/>
            <a:ext cx="866894" cy="1745694"/>
          </a:xfrm>
          <a:prstGeom prst="rect">
            <a:avLst/>
          </a:prstGeom>
        </p:spPr>
      </p:pic>
      <p:sp>
        <p:nvSpPr>
          <p:cNvPr id="9" name="Text 5"/>
          <p:cNvSpPr/>
          <p:nvPr/>
        </p:nvSpPr>
        <p:spPr>
          <a:xfrm>
            <a:off x="4566285" y="3405068"/>
            <a:ext cx="2039898" cy="254913"/>
          </a:xfrm>
          <a:prstGeom prst="rect">
            <a:avLst/>
          </a:prstGeom>
          <a:noFill/>
          <a:ln/>
        </p:spPr>
        <p:txBody>
          <a:bodyPr wrap="none" rtlCol="0" anchor="t"/>
          <a:lstStyle/>
          <a:p>
            <a:pPr marL="0" indent="0" algn="l">
              <a:lnSpc>
                <a:spcPts val="2008"/>
              </a:lnSpc>
              <a:buNone/>
            </a:pPr>
            <a:r>
              <a:rPr lang="en-US" dirty="0">
                <a:solidFill>
                  <a:srgbClr val="FFD9BE"/>
                </a:solidFill>
                <a:latin typeface="Quattrocento" pitchFamily="34" charset="0"/>
                <a:ea typeface="Quattrocento" pitchFamily="34" charset="-122"/>
                <a:cs typeface="Quattrocento" pitchFamily="34" charset="-120"/>
              </a:rPr>
              <a:t>Constructing Walls</a:t>
            </a:r>
            <a:endParaRPr lang="en-US" dirty="0"/>
          </a:p>
        </p:txBody>
      </p:sp>
      <p:sp>
        <p:nvSpPr>
          <p:cNvPr id="10" name="Text 6"/>
          <p:cNvSpPr/>
          <p:nvPr/>
        </p:nvSpPr>
        <p:spPr>
          <a:xfrm>
            <a:off x="4566285" y="3763923"/>
            <a:ext cx="6624637" cy="1040130"/>
          </a:xfrm>
          <a:prstGeom prst="rect">
            <a:avLst/>
          </a:prstGeom>
          <a:noFill/>
          <a:ln/>
        </p:spPr>
        <p:txBody>
          <a:bodyPr wrap="square" rtlCol="0" anchor="t"/>
          <a:lstStyle/>
          <a:p>
            <a:pPr marL="0" indent="0" algn="l">
              <a:buNone/>
            </a:pPr>
            <a:r>
              <a:rPr lang="en-US" sz="1600" dirty="0">
                <a:solidFill>
                  <a:srgbClr val="F9EEE7"/>
                </a:solidFill>
                <a:latin typeface="Quattrocento" pitchFamily="34" charset="0"/>
                <a:ea typeface="Quattrocento" pitchFamily="34" charset="-122"/>
                <a:cs typeface="Quattrocento" pitchFamily="34" charset="-120"/>
              </a:rPr>
              <a:t>Through iteration, construct walls based on coordinates within the </a:t>
            </a:r>
            <a:r>
              <a:rPr lang="en-US" sz="1600" b="1" dirty="0">
                <a:solidFill>
                  <a:srgbClr val="F9EEE7"/>
                </a:solidFill>
                <a:latin typeface="Quattrocento" pitchFamily="34" charset="0"/>
                <a:ea typeface="Quattrocento" pitchFamily="34" charset="-122"/>
                <a:cs typeface="Quattrocento" pitchFamily="34" charset="-120"/>
              </a:rPr>
              <a:t>shapes array</a:t>
            </a:r>
            <a:r>
              <a:rPr lang="en-US" sz="1600" dirty="0">
                <a:solidFill>
                  <a:srgbClr val="F9EEE7"/>
                </a:solidFill>
                <a:latin typeface="Quattrocento" pitchFamily="34" charset="0"/>
                <a:ea typeface="Quattrocento" pitchFamily="34" charset="-122"/>
                <a:cs typeface="Quattrocento" pitchFamily="34" charset="-120"/>
              </a:rPr>
              <a:t>. Use </a:t>
            </a:r>
            <a:r>
              <a:rPr lang="en-US" sz="1600" b="1" dirty="0">
                <a:solidFill>
                  <a:srgbClr val="F9EEE7"/>
                </a:solidFill>
                <a:latin typeface="Quattrocento" pitchFamily="34" charset="0"/>
                <a:ea typeface="Quattrocento" pitchFamily="34" charset="-122"/>
                <a:cs typeface="Quattrocento" pitchFamily="34" charset="-120"/>
              </a:rPr>
              <a:t>THREE.BoxGeometry</a:t>
            </a:r>
            <a:r>
              <a:rPr lang="en-US" sz="1600" dirty="0">
                <a:solidFill>
                  <a:srgbClr val="F9EEE7"/>
                </a:solidFill>
                <a:latin typeface="Quattrocento" pitchFamily="34" charset="0"/>
                <a:ea typeface="Quattrocento" pitchFamily="34" charset="-122"/>
                <a:cs typeface="Quattrocento" pitchFamily="34" charset="-120"/>
              </a:rPr>
              <a:t> to create the walls, applying </a:t>
            </a:r>
            <a:r>
              <a:rPr lang="en-US" sz="1600" b="1" dirty="0">
                <a:solidFill>
                  <a:srgbClr val="F9EEE7"/>
                </a:solidFill>
                <a:latin typeface="Quattrocento" pitchFamily="34" charset="0"/>
                <a:ea typeface="Quattrocento" pitchFamily="34" charset="-122"/>
                <a:cs typeface="Quattrocento" pitchFamily="34" charset="-120"/>
              </a:rPr>
              <a:t>THREE.MeshPhongMaterial</a:t>
            </a:r>
            <a:r>
              <a:rPr lang="en-US" sz="1600" dirty="0">
                <a:solidFill>
                  <a:srgbClr val="F9EEE7"/>
                </a:solidFill>
                <a:latin typeface="Quattrocento" pitchFamily="34" charset="0"/>
                <a:ea typeface="Quattrocento" pitchFamily="34" charset="-122"/>
                <a:cs typeface="Quattrocento" pitchFamily="34" charset="-120"/>
              </a:rPr>
              <a:t> for realistic lighting effects. Position and rotate each wall before adding wall to the </a:t>
            </a:r>
            <a:r>
              <a:rPr lang="en-US" sz="1600" b="1" dirty="0">
                <a:solidFill>
                  <a:srgbClr val="F9EEE7"/>
                </a:solidFill>
                <a:latin typeface="Quattrocento" pitchFamily="34" charset="0"/>
                <a:ea typeface="Quattrocento" pitchFamily="34" charset="-122"/>
                <a:cs typeface="Quattrocento" pitchFamily="34" charset="-120"/>
              </a:rPr>
              <a:t>oneShape group</a:t>
            </a:r>
            <a:r>
              <a:rPr lang="en-US" sz="1600" dirty="0">
                <a:solidFill>
                  <a:srgbClr val="F9EEE7"/>
                </a:solidFill>
                <a:latin typeface="Quattrocento" pitchFamily="34" charset="0"/>
                <a:ea typeface="Quattrocento" pitchFamily="34" charset="-122"/>
                <a:cs typeface="Quattrocento" pitchFamily="34" charset="-120"/>
              </a:rPr>
              <a:t>.</a:t>
            </a:r>
            <a:endParaRPr lang="en-US" sz="1600" dirty="0"/>
          </a:p>
        </p:txBody>
      </p:sp>
      <p:pic>
        <p:nvPicPr>
          <p:cNvPr id="11" name="Image 2" descr="preencoded.png"/>
          <p:cNvPicPr>
            <a:picLocks noChangeAspect="1"/>
          </p:cNvPicPr>
          <p:nvPr/>
        </p:nvPicPr>
        <p:blipFill>
          <a:blip r:embed="rId5"/>
          <a:stretch>
            <a:fillRect/>
          </a:stretch>
        </p:blipFill>
        <p:spPr>
          <a:xfrm>
            <a:off x="3439358" y="4977408"/>
            <a:ext cx="866894" cy="1387078"/>
          </a:xfrm>
          <a:prstGeom prst="rect">
            <a:avLst/>
          </a:prstGeom>
        </p:spPr>
      </p:pic>
      <p:sp>
        <p:nvSpPr>
          <p:cNvPr id="12" name="Text 7"/>
          <p:cNvSpPr/>
          <p:nvPr/>
        </p:nvSpPr>
        <p:spPr>
          <a:xfrm>
            <a:off x="4566285" y="5150763"/>
            <a:ext cx="2296835" cy="254913"/>
          </a:xfrm>
          <a:prstGeom prst="rect">
            <a:avLst/>
          </a:prstGeom>
          <a:noFill/>
          <a:ln/>
        </p:spPr>
        <p:txBody>
          <a:bodyPr wrap="none" rtlCol="0" anchor="t"/>
          <a:lstStyle/>
          <a:p>
            <a:pPr marL="0" indent="0" algn="l">
              <a:lnSpc>
                <a:spcPts val="2008"/>
              </a:lnSpc>
              <a:buNone/>
            </a:pPr>
            <a:r>
              <a:rPr lang="en-US" dirty="0">
                <a:solidFill>
                  <a:srgbClr val="FFD9BE"/>
                </a:solidFill>
                <a:latin typeface="Quattrocento" pitchFamily="34" charset="0"/>
                <a:ea typeface="Quattrocento" pitchFamily="34" charset="-122"/>
                <a:cs typeface="Quattrocento" pitchFamily="34" charset="-120"/>
              </a:rPr>
              <a:t>Adjusting Group Position</a:t>
            </a:r>
            <a:endParaRPr lang="en-US" dirty="0"/>
          </a:p>
        </p:txBody>
      </p:sp>
      <p:sp>
        <p:nvSpPr>
          <p:cNvPr id="13" name="Text 8"/>
          <p:cNvSpPr/>
          <p:nvPr/>
        </p:nvSpPr>
        <p:spPr>
          <a:xfrm>
            <a:off x="4566285" y="5509617"/>
            <a:ext cx="6624637" cy="520065"/>
          </a:xfrm>
          <a:prstGeom prst="rect">
            <a:avLst/>
          </a:prstGeom>
          <a:noFill/>
          <a:ln/>
        </p:spPr>
        <p:txBody>
          <a:bodyPr wrap="square" rtlCol="0" anchor="t"/>
          <a:lstStyle/>
          <a:p>
            <a:pPr marL="0" indent="0" algn="l">
              <a:buNone/>
            </a:pPr>
            <a:r>
              <a:rPr lang="en-US" sz="1600" dirty="0">
                <a:solidFill>
                  <a:srgbClr val="F9EEE7"/>
                </a:solidFill>
                <a:latin typeface="Quattrocento" pitchFamily="34" charset="0"/>
                <a:ea typeface="Quattrocento" pitchFamily="34" charset="-122"/>
                <a:cs typeface="Quattrocento" pitchFamily="34" charset="-120"/>
              </a:rPr>
              <a:t>Once all walls are added, adjust the entire group's position and rotation as needed for correct scene alignment.</a:t>
            </a:r>
            <a:endParaRPr lang="en-US" sz="1600" dirty="0"/>
          </a:p>
        </p:txBody>
      </p:sp>
      <p:pic>
        <p:nvPicPr>
          <p:cNvPr id="14" name="Image 3" descr="preencoded.png"/>
          <p:cNvPicPr>
            <a:picLocks noChangeAspect="1"/>
          </p:cNvPicPr>
          <p:nvPr/>
        </p:nvPicPr>
        <p:blipFill>
          <a:blip r:embed="rId6"/>
          <a:stretch>
            <a:fillRect/>
          </a:stretch>
        </p:blipFill>
        <p:spPr>
          <a:xfrm>
            <a:off x="3439358" y="6364486"/>
            <a:ext cx="866894" cy="1387078"/>
          </a:xfrm>
          <a:prstGeom prst="rect">
            <a:avLst/>
          </a:prstGeom>
        </p:spPr>
      </p:pic>
      <p:sp>
        <p:nvSpPr>
          <p:cNvPr id="15" name="Text 9"/>
          <p:cNvSpPr/>
          <p:nvPr/>
        </p:nvSpPr>
        <p:spPr>
          <a:xfrm>
            <a:off x="4566285" y="6537841"/>
            <a:ext cx="2039898" cy="254913"/>
          </a:xfrm>
          <a:prstGeom prst="rect">
            <a:avLst/>
          </a:prstGeom>
          <a:noFill/>
          <a:ln/>
        </p:spPr>
        <p:txBody>
          <a:bodyPr wrap="none" rtlCol="0" anchor="t"/>
          <a:lstStyle/>
          <a:p>
            <a:pPr marL="0" indent="0" algn="l">
              <a:lnSpc>
                <a:spcPts val="2008"/>
              </a:lnSpc>
              <a:buNone/>
            </a:pPr>
            <a:r>
              <a:rPr lang="en-US" dirty="0">
                <a:solidFill>
                  <a:srgbClr val="FFD9BE"/>
                </a:solidFill>
                <a:latin typeface="Quattrocento" pitchFamily="34" charset="0"/>
                <a:ea typeface="Quattrocento" pitchFamily="34" charset="-122"/>
                <a:cs typeface="Quattrocento" pitchFamily="34" charset="-120"/>
              </a:rPr>
              <a:t>Scene Update</a:t>
            </a:r>
            <a:endParaRPr lang="en-US" dirty="0"/>
          </a:p>
        </p:txBody>
      </p:sp>
      <p:sp>
        <p:nvSpPr>
          <p:cNvPr id="16" name="Text 10"/>
          <p:cNvSpPr/>
          <p:nvPr/>
        </p:nvSpPr>
        <p:spPr>
          <a:xfrm>
            <a:off x="4566285" y="6896695"/>
            <a:ext cx="6624637" cy="520065"/>
          </a:xfrm>
          <a:prstGeom prst="rect">
            <a:avLst/>
          </a:prstGeom>
          <a:noFill/>
          <a:ln/>
        </p:spPr>
        <p:txBody>
          <a:bodyPr wrap="square" rtlCol="0" anchor="t"/>
          <a:lstStyle/>
          <a:p>
            <a:pPr marL="0" indent="0" algn="l">
              <a:buNone/>
            </a:pPr>
            <a:r>
              <a:rPr lang="en-US" sz="1600" dirty="0">
                <a:solidFill>
                  <a:srgbClr val="F9EEE7"/>
                </a:solidFill>
                <a:latin typeface="Quattrocento" pitchFamily="34" charset="0"/>
                <a:ea typeface="Quattrocento" pitchFamily="34" charset="-122"/>
                <a:cs typeface="Quattrocento" pitchFamily="34" charset="-120"/>
              </a:rPr>
              <a:t>Employ the </a:t>
            </a:r>
            <a:r>
              <a:rPr lang="en-US" sz="1600" b="1" dirty="0">
                <a:solidFill>
                  <a:srgbClr val="F9EEE7"/>
                </a:solidFill>
                <a:latin typeface="Quattrocento" pitchFamily="34" charset="0"/>
                <a:ea typeface="Quattrocento" pitchFamily="34" charset="-122"/>
                <a:cs typeface="Quattrocento" pitchFamily="34" charset="-120"/>
              </a:rPr>
              <a:t>animate function</a:t>
            </a:r>
            <a:r>
              <a:rPr lang="en-US" sz="1600" dirty="0">
                <a:solidFill>
                  <a:srgbClr val="F9EEE7"/>
                </a:solidFill>
                <a:latin typeface="Quattrocento" pitchFamily="34" charset="0"/>
                <a:ea typeface="Quattrocento" pitchFamily="34" charset="-122"/>
                <a:cs typeface="Quattrocento" pitchFamily="34" charset="-120"/>
              </a:rPr>
              <a:t> to render the updated scene, reflecting the newly added walls.</a:t>
            </a:r>
            <a:endParaRPr lang="en-US" sz="1600" dirty="0"/>
          </a:p>
        </p:txBody>
      </p:sp>
      <p:sp>
        <p:nvSpPr>
          <p:cNvPr id="18" name="Text 2">
            <a:extLst>
              <a:ext uri="{FF2B5EF4-FFF2-40B4-BE49-F238E27FC236}">
                <a16:creationId xmlns:a16="http://schemas.microsoft.com/office/drawing/2014/main" id="{68E079E8-66EE-4D6C-B6B4-09AC46CB46AB}"/>
              </a:ext>
            </a:extLst>
          </p:cNvPr>
          <p:cNvSpPr/>
          <p:nvPr/>
        </p:nvSpPr>
        <p:spPr>
          <a:xfrm>
            <a:off x="1028878" y="226577"/>
            <a:ext cx="9114711" cy="642699"/>
          </a:xfrm>
          <a:prstGeom prst="rect">
            <a:avLst/>
          </a:prstGeom>
          <a:noFill/>
          <a:ln/>
        </p:spPr>
        <p:txBody>
          <a:bodyPr wrap="none" rtlCol="0" anchor="t"/>
          <a:lstStyle/>
          <a:p>
            <a:pPr marL="0" indent="0" algn="ctr">
              <a:lnSpc>
                <a:spcPts val="5062"/>
              </a:lnSpc>
              <a:buNone/>
            </a:pPr>
            <a:r>
              <a:rPr lang="en-US" sz="4000" dirty="0">
                <a:solidFill>
                  <a:srgbClr val="FFD9BE"/>
                </a:solidFill>
                <a:latin typeface="Quattrocento" pitchFamily="34" charset="0"/>
                <a:ea typeface="Quattrocento" pitchFamily="34" charset="-122"/>
                <a:cs typeface="Quattrocento" pitchFamily="34" charset="-120"/>
              </a:rPr>
              <a:t>Integration between 2D view in 3D view </a:t>
            </a:r>
            <a:r>
              <a:rPr lang="en-US" sz="2000" dirty="0">
                <a:solidFill>
                  <a:srgbClr val="FFD9BE"/>
                </a:solidFill>
                <a:latin typeface="Quattrocento" pitchFamily="34" charset="0"/>
                <a:ea typeface="Quattrocento" pitchFamily="34" charset="-122"/>
                <a:cs typeface="Quattrocento" pitchFamily="34" charset="-120"/>
              </a:rPr>
              <a:t>(2/2)</a:t>
            </a:r>
            <a:endParaRPr lang="en-US" sz="4000" dirty="0"/>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8310800" y="0"/>
            <a:ext cx="6319600" cy="8229600"/>
          </a:xfrm>
          <a:prstGeom prst="rect">
            <a:avLst/>
          </a:prstGeom>
        </p:spPr>
      </p:pic>
      <p:sp>
        <p:nvSpPr>
          <p:cNvPr id="5" name="Text 2"/>
          <p:cNvSpPr/>
          <p:nvPr/>
        </p:nvSpPr>
        <p:spPr>
          <a:xfrm>
            <a:off x="833199" y="3238381"/>
            <a:ext cx="7477601" cy="2705695"/>
          </a:xfrm>
          <a:prstGeom prst="rect">
            <a:avLst/>
          </a:prstGeom>
          <a:noFill/>
          <a:ln/>
        </p:spPr>
        <p:txBody>
          <a:bodyPr wrap="square" rtlCol="0" anchor="t"/>
          <a:lstStyle/>
          <a:p>
            <a:pPr marL="0" indent="0">
              <a:lnSpc>
                <a:spcPts val="7101"/>
              </a:lnSpc>
              <a:buNone/>
            </a:pPr>
            <a:r>
              <a:rPr lang="en-US" sz="5400" dirty="0">
                <a:solidFill>
                  <a:srgbClr val="FFD9BE"/>
                </a:solidFill>
                <a:latin typeface="Quattrocento" pitchFamily="34" charset="0"/>
                <a:ea typeface="Quattrocento" pitchFamily="34" charset="-122"/>
                <a:cs typeface="Quattrocento" pitchFamily="34" charset="-120"/>
              </a:rPr>
              <a:t>3D Furniture Interaction and Controls </a:t>
            </a:r>
            <a:r>
              <a:rPr lang="en-US" sz="3200" dirty="0">
                <a:solidFill>
                  <a:srgbClr val="FFD9BE"/>
                </a:solidFill>
                <a:latin typeface="Quattrocento" pitchFamily="34" charset="0"/>
                <a:ea typeface="Quattrocento" pitchFamily="34" charset="-122"/>
                <a:cs typeface="Quattrocento" pitchFamily="34" charset="-120"/>
              </a:rPr>
              <a:t>(0/4)</a:t>
            </a:r>
            <a:endParaRPr lang="en-US" sz="5681" dirty="0"/>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3"/>
          <p:cNvSpPr/>
          <p:nvPr/>
        </p:nvSpPr>
        <p:spPr>
          <a:xfrm>
            <a:off x="2348389" y="1927501"/>
            <a:ext cx="3391972" cy="326827"/>
          </a:xfrm>
          <a:prstGeom prst="rect">
            <a:avLst/>
          </a:prstGeom>
          <a:noFill/>
          <a:ln/>
        </p:spPr>
        <p:txBody>
          <a:bodyPr wrap="none" rtlCol="0" anchor="t"/>
          <a:lstStyle/>
          <a:p>
            <a:pPr marL="342900" indent="-342900">
              <a:lnSpc>
                <a:spcPts val="2573"/>
              </a:lnSpc>
              <a:buFont typeface="Arial" panose="020B0604020202020204" pitchFamily="34" charset="0"/>
              <a:buChar char="•"/>
            </a:pPr>
            <a:r>
              <a:rPr lang="en-US" sz="2058" dirty="0">
                <a:solidFill>
                  <a:srgbClr val="FFD9BE"/>
                </a:solidFill>
                <a:latin typeface="Quattrocento" pitchFamily="34" charset="0"/>
                <a:ea typeface="Quattrocento" pitchFamily="34" charset="-122"/>
                <a:cs typeface="Quattrocento" pitchFamily="34" charset="-120"/>
              </a:rPr>
              <a:t>Furniture Selection Interface</a:t>
            </a:r>
            <a:endParaRPr lang="en-US" sz="2058" dirty="0"/>
          </a:p>
        </p:txBody>
      </p:sp>
      <p:sp>
        <p:nvSpPr>
          <p:cNvPr id="6" name="Text 4"/>
          <p:cNvSpPr/>
          <p:nvPr/>
        </p:nvSpPr>
        <p:spPr>
          <a:xfrm>
            <a:off x="2500789" y="3001923"/>
            <a:ext cx="4695706" cy="1006554"/>
          </a:xfrm>
          <a:prstGeom prst="rect">
            <a:avLst/>
          </a:prstGeom>
          <a:noFill/>
          <a:ln/>
        </p:spPr>
        <p:txBody>
          <a:bodyPr wrap="square" rtlCol="0" anchor="t"/>
          <a:lstStyle/>
          <a:p>
            <a:pPr marL="285750" indent="-285750">
              <a:buFont typeface="Arial" panose="020B0604020202020204" pitchFamily="34" charset="0"/>
              <a:buChar char="•"/>
            </a:pPr>
            <a:r>
              <a:rPr lang="en-US" sz="2000" dirty="0">
                <a:solidFill>
                  <a:srgbClr val="F9EEE7"/>
                </a:solidFill>
                <a:latin typeface="Quattrocento" pitchFamily="34" charset="0"/>
                <a:ea typeface="Quattrocento" pitchFamily="34" charset="-122"/>
                <a:cs typeface="Quattrocento" pitchFamily="34" charset="-120"/>
              </a:rPr>
              <a:t>The interface utilizes </a:t>
            </a:r>
            <a:r>
              <a:rPr lang="en-US" sz="2000" b="1" dirty="0">
                <a:solidFill>
                  <a:srgbClr val="F9EEE7"/>
                </a:solidFill>
                <a:latin typeface="Quattrocento" pitchFamily="34" charset="0"/>
                <a:ea typeface="Quattrocento" pitchFamily="34" charset="-122"/>
                <a:cs typeface="Quattrocento" pitchFamily="34" charset="-120"/>
              </a:rPr>
              <a:t>jQuery</a:t>
            </a:r>
            <a:r>
              <a:rPr lang="en-US" sz="2000" dirty="0">
                <a:solidFill>
                  <a:srgbClr val="F9EEE7"/>
                </a:solidFill>
                <a:latin typeface="Quattrocento" pitchFamily="34" charset="0"/>
                <a:ea typeface="Quattrocento" pitchFamily="34" charset="-122"/>
                <a:cs typeface="Quattrocento" pitchFamily="34" charset="-120"/>
              </a:rPr>
              <a:t> to create a </a:t>
            </a:r>
            <a:r>
              <a:rPr lang="en-US" sz="2000" b="1" dirty="0">
                <a:solidFill>
                  <a:srgbClr val="F9EEE7"/>
                </a:solidFill>
                <a:latin typeface="Quattrocento" pitchFamily="34" charset="0"/>
                <a:ea typeface="Quattrocento" pitchFamily="34" charset="-122"/>
                <a:cs typeface="Quattrocento" pitchFamily="34" charset="-120"/>
              </a:rPr>
              <a:t>dynamic dropdown menu</a:t>
            </a:r>
            <a:r>
              <a:rPr lang="en-US" sz="2000" dirty="0">
                <a:solidFill>
                  <a:srgbClr val="F9EEE7"/>
                </a:solidFill>
                <a:latin typeface="Quattrocento" pitchFamily="34" charset="0"/>
                <a:ea typeface="Quattrocento" pitchFamily="34" charset="-122"/>
                <a:cs typeface="Quattrocento" pitchFamily="34" charset="-120"/>
              </a:rPr>
              <a:t> for furniture selection. </a:t>
            </a:r>
          </a:p>
          <a:p>
            <a:pPr>
              <a:lnSpc>
                <a:spcPts val="2624"/>
              </a:lnSpc>
            </a:pPr>
            <a:endParaRPr lang="en-US" sz="2000" dirty="0">
              <a:solidFill>
                <a:srgbClr val="F9EEE7"/>
              </a:solidFill>
              <a:latin typeface="Quattrocento" pitchFamily="34" charset="0"/>
              <a:ea typeface="Quattrocento" pitchFamily="34" charset="-122"/>
              <a:cs typeface="Quattrocento" pitchFamily="34" charset="-120"/>
            </a:endParaRPr>
          </a:p>
          <a:p>
            <a:pPr marL="285750" indent="-285750">
              <a:buFont typeface="Arial" panose="020B0604020202020204" pitchFamily="34" charset="0"/>
              <a:buChar char="•"/>
            </a:pPr>
            <a:r>
              <a:rPr lang="en-US" sz="2000" dirty="0">
                <a:solidFill>
                  <a:srgbClr val="F9EEE7"/>
                </a:solidFill>
                <a:latin typeface="Quattrocento" pitchFamily="34" charset="0"/>
                <a:ea typeface="Quattrocento" pitchFamily="34" charset="-122"/>
                <a:cs typeface="Quattrocento" pitchFamily="34" charset="-120"/>
              </a:rPr>
              <a:t>Each menu item is linked to a </a:t>
            </a:r>
            <a:r>
              <a:rPr lang="en-US" sz="2000" b="1" dirty="0">
                <a:solidFill>
                  <a:srgbClr val="F9EEE7"/>
                </a:solidFill>
                <a:latin typeface="Quattrocento" pitchFamily="34" charset="0"/>
                <a:ea typeface="Quattrocento" pitchFamily="34" charset="-122"/>
                <a:cs typeface="Quattrocento" pitchFamily="34" charset="-120"/>
              </a:rPr>
              <a:t>3D model of furniture</a:t>
            </a:r>
            <a:r>
              <a:rPr lang="en-US" sz="2000" dirty="0">
                <a:solidFill>
                  <a:srgbClr val="F9EEE7"/>
                </a:solidFill>
                <a:latin typeface="Quattrocento" pitchFamily="34" charset="0"/>
                <a:ea typeface="Quattrocento" pitchFamily="34" charset="-122"/>
                <a:cs typeface="Quattrocento" pitchFamily="34" charset="-120"/>
              </a:rPr>
              <a:t>, allowing users to choose from a diverse library of </a:t>
            </a:r>
            <a:r>
              <a:rPr lang="en-US" sz="2000" b="1" dirty="0">
                <a:solidFill>
                  <a:srgbClr val="F9EEE7"/>
                </a:solidFill>
                <a:latin typeface="Quattrocento" pitchFamily="34" charset="0"/>
                <a:ea typeface="Quattrocento" pitchFamily="34" charset="-122"/>
                <a:cs typeface="Quattrocento" pitchFamily="34" charset="-120"/>
              </a:rPr>
              <a:t>142 .glb furniture model files</a:t>
            </a:r>
            <a:r>
              <a:rPr lang="en-US" sz="2000" dirty="0">
                <a:solidFill>
                  <a:srgbClr val="F9EEE7"/>
                </a:solidFill>
                <a:latin typeface="Quattrocento" pitchFamily="34" charset="0"/>
                <a:ea typeface="Quattrocento" pitchFamily="34" charset="-122"/>
                <a:cs typeface="Quattrocento" pitchFamily="34" charset="-120"/>
              </a:rPr>
              <a:t>.</a:t>
            </a:r>
            <a:endParaRPr lang="en-US" sz="2000" dirty="0"/>
          </a:p>
        </p:txBody>
      </p:sp>
      <p:sp>
        <p:nvSpPr>
          <p:cNvPr id="7" name="Text 5"/>
          <p:cNvSpPr/>
          <p:nvPr/>
        </p:nvSpPr>
        <p:spPr>
          <a:xfrm>
            <a:off x="7593687" y="1927501"/>
            <a:ext cx="2614017" cy="326827"/>
          </a:xfrm>
          <a:prstGeom prst="rect">
            <a:avLst/>
          </a:prstGeom>
          <a:noFill/>
          <a:ln/>
        </p:spPr>
        <p:txBody>
          <a:bodyPr wrap="none" rtlCol="0" anchor="t"/>
          <a:lstStyle/>
          <a:p>
            <a:pPr marL="342900" indent="-342900">
              <a:lnSpc>
                <a:spcPts val="2573"/>
              </a:lnSpc>
              <a:buFont typeface="Arial" panose="020B0604020202020204" pitchFamily="34" charset="0"/>
              <a:buChar char="•"/>
            </a:pPr>
            <a:r>
              <a:rPr lang="en-US" sz="2058" dirty="0">
                <a:solidFill>
                  <a:srgbClr val="FFD9BE"/>
                </a:solidFill>
                <a:latin typeface="Quattrocento" pitchFamily="34" charset="0"/>
                <a:ea typeface="Quattrocento" pitchFamily="34" charset="-122"/>
                <a:cs typeface="Quattrocento" pitchFamily="34" charset="-120"/>
              </a:rPr>
              <a:t>Loading 3D Models</a:t>
            </a:r>
            <a:endParaRPr lang="en-US" sz="2058" dirty="0"/>
          </a:p>
        </p:txBody>
      </p:sp>
      <p:sp>
        <p:nvSpPr>
          <p:cNvPr id="8" name="Text 6"/>
          <p:cNvSpPr/>
          <p:nvPr/>
        </p:nvSpPr>
        <p:spPr>
          <a:xfrm>
            <a:off x="7748232" y="3001923"/>
            <a:ext cx="4695706" cy="2332792"/>
          </a:xfrm>
          <a:prstGeom prst="rect">
            <a:avLst/>
          </a:prstGeom>
          <a:noFill/>
          <a:ln/>
        </p:spPr>
        <p:txBody>
          <a:bodyPr wrap="square" rtlCol="0" anchor="t"/>
          <a:lstStyle/>
          <a:p>
            <a:pPr marL="285750" indent="-285750">
              <a:buFont typeface="Arial" panose="020B0604020202020204" pitchFamily="34" charset="0"/>
              <a:buChar char="•"/>
            </a:pPr>
            <a:r>
              <a:rPr lang="en-US" sz="1750" dirty="0">
                <a:solidFill>
                  <a:srgbClr val="F9EEE7"/>
                </a:solidFill>
                <a:latin typeface="Quattrocento" pitchFamily="34" charset="0"/>
                <a:ea typeface="Quattrocento" pitchFamily="34" charset="-122"/>
                <a:cs typeface="Quattrocento" pitchFamily="34" charset="-120"/>
              </a:rPr>
              <a:t>The 3D models are loaded asynchronously using </a:t>
            </a:r>
            <a:r>
              <a:rPr lang="en-US" sz="1750" b="1" dirty="0">
                <a:solidFill>
                  <a:srgbClr val="F9EEE7"/>
                </a:solidFill>
                <a:latin typeface="Quattrocento" pitchFamily="34" charset="0"/>
                <a:ea typeface="Quattrocento" pitchFamily="34" charset="-122"/>
                <a:cs typeface="Quattrocento" pitchFamily="34" charset="-120"/>
              </a:rPr>
              <a:t>GLTFLoader</a:t>
            </a:r>
            <a:r>
              <a:rPr lang="en-US" sz="1750" dirty="0">
                <a:solidFill>
                  <a:srgbClr val="F9EEE7"/>
                </a:solidFill>
                <a:latin typeface="Quattrocento" pitchFamily="34" charset="0"/>
                <a:ea typeface="Quattrocento" pitchFamily="34" charset="-122"/>
                <a:cs typeface="Quattrocento" pitchFamily="34" charset="-120"/>
              </a:rPr>
              <a:t>. </a:t>
            </a:r>
          </a:p>
          <a:p>
            <a:endParaRPr lang="en-US" sz="1750" dirty="0">
              <a:solidFill>
                <a:srgbClr val="F9EEE7"/>
              </a:solidFill>
              <a:latin typeface="Quattrocento" pitchFamily="34" charset="0"/>
              <a:ea typeface="Quattrocento" pitchFamily="34" charset="-122"/>
              <a:cs typeface="Quattrocento" pitchFamily="34" charset="-120"/>
            </a:endParaRPr>
          </a:p>
          <a:p>
            <a:pPr marL="285750" indent="-285750">
              <a:buFont typeface="Arial" panose="020B0604020202020204" pitchFamily="34" charset="0"/>
              <a:buChar char="•"/>
            </a:pPr>
            <a:r>
              <a:rPr lang="en-US" sz="1750" dirty="0">
                <a:solidFill>
                  <a:srgbClr val="F9EEE7"/>
                </a:solidFill>
                <a:latin typeface="Quattrocento" pitchFamily="34" charset="0"/>
                <a:ea typeface="Quattrocento" pitchFamily="34" charset="-122"/>
                <a:cs typeface="Quattrocento" pitchFamily="34" charset="-120"/>
              </a:rPr>
              <a:t>A </a:t>
            </a:r>
            <a:r>
              <a:rPr lang="en-US" sz="1750" b="1" dirty="0">
                <a:solidFill>
                  <a:srgbClr val="F9EEE7"/>
                </a:solidFill>
                <a:latin typeface="Quattrocento" pitchFamily="34" charset="0"/>
                <a:ea typeface="Quattrocento" pitchFamily="34" charset="-122"/>
                <a:cs typeface="Quattrocento" pitchFamily="34" charset="-120"/>
              </a:rPr>
              <a:t>THREE.Group</a:t>
            </a:r>
            <a:r>
              <a:rPr lang="en-US" sz="1750" dirty="0">
                <a:solidFill>
                  <a:srgbClr val="F9EEE7"/>
                </a:solidFill>
                <a:latin typeface="Quattrocento" pitchFamily="34" charset="0"/>
                <a:ea typeface="Quattrocento" pitchFamily="34" charset="-122"/>
                <a:cs typeface="Quattrocento" pitchFamily="34" charset="-120"/>
              </a:rPr>
              <a:t> instance is created for </a:t>
            </a:r>
            <a:r>
              <a:rPr lang="en-US" sz="1750" b="1" dirty="0">
                <a:solidFill>
                  <a:srgbClr val="F9EEE7"/>
                </a:solidFill>
                <a:latin typeface="Quattrocento" pitchFamily="34" charset="0"/>
                <a:ea typeface="Quattrocento" pitchFamily="34" charset="-122"/>
                <a:cs typeface="Quattrocento" pitchFamily="34" charset="-120"/>
              </a:rPr>
              <a:t>each model</a:t>
            </a:r>
            <a:r>
              <a:rPr lang="en-US" sz="1750" dirty="0">
                <a:solidFill>
                  <a:srgbClr val="F9EEE7"/>
                </a:solidFill>
                <a:latin typeface="Quattrocento" pitchFamily="34" charset="0"/>
                <a:ea typeface="Quattrocento" pitchFamily="34" charset="-122"/>
                <a:cs typeface="Quattrocento" pitchFamily="34" charset="-120"/>
              </a:rPr>
              <a:t>, simplifying the manipulation of furniture objects as </a:t>
            </a:r>
            <a:r>
              <a:rPr lang="en-US" sz="1750" b="1" dirty="0">
                <a:solidFill>
                  <a:srgbClr val="F9EEE7"/>
                </a:solidFill>
                <a:latin typeface="Quattrocento" pitchFamily="34" charset="0"/>
                <a:ea typeface="Quattrocento" pitchFamily="34" charset="-122"/>
                <a:cs typeface="Quattrocento" pitchFamily="34" charset="-120"/>
              </a:rPr>
              <a:t>single entities</a:t>
            </a:r>
            <a:r>
              <a:rPr lang="en-US" sz="1750" dirty="0">
                <a:solidFill>
                  <a:srgbClr val="F9EEE7"/>
                </a:solidFill>
                <a:latin typeface="Quattrocento" pitchFamily="34" charset="0"/>
                <a:ea typeface="Quattrocento" pitchFamily="34" charset="-122"/>
                <a:cs typeface="Quattrocento" pitchFamily="34" charset="-120"/>
              </a:rPr>
              <a:t>. </a:t>
            </a:r>
          </a:p>
          <a:p>
            <a:endParaRPr lang="en-US" sz="1750" dirty="0">
              <a:solidFill>
                <a:srgbClr val="F9EEE7"/>
              </a:solidFill>
              <a:latin typeface="Quattrocento" pitchFamily="34" charset="0"/>
              <a:ea typeface="Quattrocento" pitchFamily="34" charset="-122"/>
              <a:cs typeface="Quattrocento" pitchFamily="34" charset="-120"/>
            </a:endParaRPr>
          </a:p>
          <a:p>
            <a:pPr marL="285750" indent="-285750">
              <a:buFont typeface="Arial" panose="020B0604020202020204" pitchFamily="34" charset="0"/>
              <a:buChar char="•"/>
            </a:pPr>
            <a:r>
              <a:rPr lang="en-US" sz="1750" dirty="0">
                <a:solidFill>
                  <a:srgbClr val="F9EEE7"/>
                </a:solidFill>
                <a:latin typeface="Quattrocento" pitchFamily="34" charset="0"/>
                <a:ea typeface="Quattrocento" pitchFamily="34" charset="-122"/>
                <a:cs typeface="Quattrocento" pitchFamily="34" charset="-120"/>
              </a:rPr>
              <a:t>The models also feature </a:t>
            </a:r>
            <a:r>
              <a:rPr lang="en-US" sz="1750" b="1" dirty="0">
                <a:solidFill>
                  <a:srgbClr val="F9EEE7"/>
                </a:solidFill>
                <a:latin typeface="Quattrocento" pitchFamily="34" charset="0"/>
                <a:ea typeface="Quattrocento" pitchFamily="34" charset="-122"/>
                <a:cs typeface="Quattrocento" pitchFamily="34" charset="-120"/>
              </a:rPr>
              <a:t>enhanced realism</a:t>
            </a:r>
            <a:r>
              <a:rPr lang="en-US" sz="1750" dirty="0">
                <a:solidFill>
                  <a:srgbClr val="F9EEE7"/>
                </a:solidFill>
                <a:latin typeface="Quattrocento" pitchFamily="34" charset="0"/>
                <a:ea typeface="Quattrocento" pitchFamily="34" charset="-122"/>
                <a:cs typeface="Quattrocento" pitchFamily="34" charset="-120"/>
              </a:rPr>
              <a:t> through </a:t>
            </a:r>
            <a:r>
              <a:rPr lang="en-US" sz="1750" b="1" dirty="0">
                <a:solidFill>
                  <a:srgbClr val="F9EEE7"/>
                </a:solidFill>
                <a:latin typeface="Quattrocento" pitchFamily="34" charset="0"/>
                <a:ea typeface="Quattrocento" pitchFamily="34" charset="-122"/>
                <a:cs typeface="Quattrocento" pitchFamily="34" charset="-120"/>
              </a:rPr>
              <a:t>shadow casting</a:t>
            </a:r>
            <a:r>
              <a:rPr lang="en-US" sz="1750" dirty="0">
                <a:solidFill>
                  <a:srgbClr val="F9EEE7"/>
                </a:solidFill>
                <a:latin typeface="Quattrocento" pitchFamily="34" charset="0"/>
                <a:ea typeface="Quattrocento" pitchFamily="34" charset="-122"/>
                <a:cs typeface="Quattrocento" pitchFamily="34" charset="-120"/>
              </a:rPr>
              <a:t> and receiving for all model parts.</a:t>
            </a:r>
            <a:endParaRPr lang="en-US" sz="1750" dirty="0"/>
          </a:p>
        </p:txBody>
      </p:sp>
      <p:pic>
        <p:nvPicPr>
          <p:cNvPr id="10" name="Picture 9" descr="A screenshot of a computer&#10;&#10;Description automatically generated">
            <a:extLst>
              <a:ext uri="{FF2B5EF4-FFF2-40B4-BE49-F238E27FC236}">
                <a16:creationId xmlns:a16="http://schemas.microsoft.com/office/drawing/2014/main" id="{40E8A2ED-C075-4E00-98CB-631485DB309F}"/>
              </a:ext>
            </a:extLst>
          </p:cNvPr>
          <p:cNvPicPr>
            <a:picLocks noChangeAspect="1"/>
          </p:cNvPicPr>
          <p:nvPr/>
        </p:nvPicPr>
        <p:blipFill rotWithShape="1">
          <a:blip r:embed="rId3">
            <a:extLst>
              <a:ext uri="{28A0092B-C50C-407E-A947-70E740481C1C}">
                <a14:useLocalDpi xmlns:a14="http://schemas.microsoft.com/office/drawing/2010/main" val="0"/>
              </a:ext>
            </a:extLst>
          </a:blip>
          <a:srcRect r="2665"/>
          <a:stretch/>
        </p:blipFill>
        <p:spPr bwMode="auto">
          <a:xfrm>
            <a:off x="3101484" y="6088798"/>
            <a:ext cx="3494315" cy="1676400"/>
          </a:xfrm>
          <a:prstGeom prst="rect">
            <a:avLst/>
          </a:prstGeom>
          <a:ln>
            <a:noFill/>
          </a:ln>
          <a:extLst>
            <a:ext uri="{53640926-AAD7-44D8-BBD7-CCE9431645EC}">
              <a14:shadowObscured xmlns:a14="http://schemas.microsoft.com/office/drawing/2010/main"/>
            </a:ext>
          </a:extLst>
        </p:spPr>
      </p:pic>
      <p:sp>
        <p:nvSpPr>
          <p:cNvPr id="11" name="Text 2">
            <a:extLst>
              <a:ext uri="{FF2B5EF4-FFF2-40B4-BE49-F238E27FC236}">
                <a16:creationId xmlns:a16="http://schemas.microsoft.com/office/drawing/2014/main" id="{664FB955-CDD2-4BAF-BD39-C8682DD948AB}"/>
              </a:ext>
            </a:extLst>
          </p:cNvPr>
          <p:cNvSpPr/>
          <p:nvPr/>
        </p:nvSpPr>
        <p:spPr>
          <a:xfrm>
            <a:off x="901557" y="687586"/>
            <a:ext cx="9114711" cy="642699"/>
          </a:xfrm>
          <a:prstGeom prst="rect">
            <a:avLst/>
          </a:prstGeom>
          <a:noFill/>
          <a:ln/>
        </p:spPr>
        <p:txBody>
          <a:bodyPr wrap="none" rtlCol="0" anchor="t"/>
          <a:lstStyle/>
          <a:p>
            <a:pPr algn="ctr">
              <a:lnSpc>
                <a:spcPts val="5062"/>
              </a:lnSpc>
            </a:pPr>
            <a:r>
              <a:rPr lang="en-US" sz="4000" dirty="0">
                <a:solidFill>
                  <a:srgbClr val="FFD9BE"/>
                </a:solidFill>
                <a:latin typeface="Quattrocento" pitchFamily="34" charset="0"/>
                <a:ea typeface="Quattrocento" pitchFamily="34" charset="-122"/>
                <a:cs typeface="Quattrocento" pitchFamily="34" charset="-120"/>
              </a:rPr>
              <a:t>3D Furniture Interaction and Controls</a:t>
            </a:r>
            <a:r>
              <a:rPr lang="en-US" sz="4000" dirty="0"/>
              <a:t> </a:t>
            </a:r>
            <a:r>
              <a:rPr lang="en-US" sz="2000" dirty="0">
                <a:solidFill>
                  <a:srgbClr val="FFD9BE"/>
                </a:solidFill>
                <a:latin typeface="Quattrocento" pitchFamily="34" charset="0"/>
                <a:ea typeface="Quattrocento" pitchFamily="34" charset="-122"/>
                <a:cs typeface="Quattrocento" pitchFamily="34" charset="-120"/>
              </a:rPr>
              <a:t>(1/4)</a:t>
            </a:r>
            <a:endParaRPr lang="en-US" sz="4000" dirty="0"/>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966668" y="1042868"/>
            <a:ext cx="7432238" cy="653415"/>
          </a:xfrm>
          <a:prstGeom prst="rect">
            <a:avLst/>
          </a:prstGeom>
          <a:noFill/>
          <a:ln/>
        </p:spPr>
        <p:txBody>
          <a:bodyPr wrap="none" rtlCol="0" anchor="t"/>
          <a:lstStyle/>
          <a:p>
            <a:pPr marL="1485900" lvl="2" indent="-571500" algn="ctr">
              <a:lnSpc>
                <a:spcPts val="5146"/>
              </a:lnSpc>
              <a:buFont typeface="Arial" panose="020B0604020202020204" pitchFamily="34" charset="0"/>
              <a:buChar char="•"/>
            </a:pPr>
            <a:r>
              <a:rPr lang="en-US" sz="4117" dirty="0">
                <a:solidFill>
                  <a:srgbClr val="FFD9BE"/>
                </a:solidFill>
                <a:latin typeface="Quattrocento" pitchFamily="34" charset="0"/>
                <a:ea typeface="Quattrocento" pitchFamily="34" charset="-122"/>
                <a:cs typeface="Quattrocento" pitchFamily="34" charset="-120"/>
              </a:rPr>
              <a:t>Interactive Model Manipulation</a:t>
            </a:r>
            <a:endParaRPr lang="en-US" sz="4117" dirty="0"/>
          </a:p>
        </p:txBody>
      </p:sp>
      <p:sp>
        <p:nvSpPr>
          <p:cNvPr id="6" name="Shape 3"/>
          <p:cNvSpPr/>
          <p:nvPr/>
        </p:nvSpPr>
        <p:spPr>
          <a:xfrm>
            <a:off x="1152644" y="2029539"/>
            <a:ext cx="27742" cy="5157073"/>
          </a:xfrm>
          <a:prstGeom prst="rect">
            <a:avLst/>
          </a:prstGeom>
          <a:solidFill>
            <a:srgbClr val="EF9C82"/>
          </a:solidFill>
          <a:ln/>
        </p:spPr>
        <p:txBody>
          <a:bodyPr/>
          <a:lstStyle/>
          <a:p>
            <a:endParaRPr lang="en-US"/>
          </a:p>
        </p:txBody>
      </p:sp>
      <p:sp>
        <p:nvSpPr>
          <p:cNvPr id="7" name="Shape 4"/>
          <p:cNvSpPr/>
          <p:nvPr/>
        </p:nvSpPr>
        <p:spPr>
          <a:xfrm>
            <a:off x="1416427" y="2515493"/>
            <a:ext cx="777597" cy="27742"/>
          </a:xfrm>
          <a:prstGeom prst="rect">
            <a:avLst/>
          </a:prstGeom>
          <a:solidFill>
            <a:srgbClr val="EF9C82"/>
          </a:solidFill>
          <a:ln/>
        </p:spPr>
        <p:txBody>
          <a:bodyPr/>
          <a:lstStyle/>
          <a:p>
            <a:endParaRPr lang="en-US"/>
          </a:p>
        </p:txBody>
      </p:sp>
      <p:sp>
        <p:nvSpPr>
          <p:cNvPr id="8" name="Shape 5"/>
          <p:cNvSpPr/>
          <p:nvPr/>
        </p:nvSpPr>
        <p:spPr>
          <a:xfrm>
            <a:off x="916484" y="2279452"/>
            <a:ext cx="499943" cy="499943"/>
          </a:xfrm>
          <a:prstGeom prst="roundRect">
            <a:avLst>
              <a:gd name="adj" fmla="val 13333"/>
            </a:avLst>
          </a:prstGeom>
          <a:solidFill>
            <a:srgbClr val="234A49"/>
          </a:solidFill>
          <a:ln/>
        </p:spPr>
        <p:txBody>
          <a:bodyPr/>
          <a:lstStyle/>
          <a:p>
            <a:endParaRPr lang="en-US"/>
          </a:p>
        </p:txBody>
      </p:sp>
      <p:sp>
        <p:nvSpPr>
          <p:cNvPr id="9" name="Text 6"/>
          <p:cNvSpPr/>
          <p:nvPr/>
        </p:nvSpPr>
        <p:spPr>
          <a:xfrm>
            <a:off x="1110913" y="2372558"/>
            <a:ext cx="111085"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1</a:t>
            </a:r>
            <a:endParaRPr lang="en-US" sz="2470" dirty="0"/>
          </a:p>
        </p:txBody>
      </p:sp>
      <p:sp>
        <p:nvSpPr>
          <p:cNvPr id="10" name="Text 7"/>
          <p:cNvSpPr/>
          <p:nvPr/>
        </p:nvSpPr>
        <p:spPr>
          <a:xfrm>
            <a:off x="2388513" y="2251710"/>
            <a:ext cx="2614017" cy="291525"/>
          </a:xfrm>
          <a:prstGeom prst="rect">
            <a:avLst/>
          </a:prstGeom>
          <a:noFill/>
          <a:ln/>
        </p:spPr>
        <p:txBody>
          <a:bodyPr wrap="none" rtlCol="0" anchor="t"/>
          <a:lstStyle/>
          <a:p>
            <a:pPr marL="0" indent="0" algn="l">
              <a:lnSpc>
                <a:spcPts val="2573"/>
              </a:lnSpc>
              <a:buNone/>
            </a:pPr>
            <a:r>
              <a:rPr lang="en-US" sz="2800" dirty="0">
                <a:solidFill>
                  <a:srgbClr val="FFD9BE"/>
                </a:solidFill>
                <a:latin typeface="Quattrocento" pitchFamily="34" charset="0"/>
                <a:ea typeface="Quattrocento" pitchFamily="34" charset="-122"/>
                <a:cs typeface="Quattrocento" pitchFamily="34" charset="-120"/>
              </a:rPr>
              <a:t>TransformControls</a:t>
            </a:r>
            <a:endParaRPr lang="en-US" sz="2058" dirty="0"/>
          </a:p>
        </p:txBody>
      </p:sp>
      <p:sp>
        <p:nvSpPr>
          <p:cNvPr id="11" name="Text 8"/>
          <p:cNvSpPr/>
          <p:nvPr/>
        </p:nvSpPr>
        <p:spPr>
          <a:xfrm>
            <a:off x="2388513" y="2711768"/>
            <a:ext cx="7751088" cy="666512"/>
          </a:xfrm>
          <a:prstGeom prst="rect">
            <a:avLst/>
          </a:prstGeom>
          <a:noFill/>
          <a:ln/>
        </p:spPr>
        <p:txBody>
          <a:bodyPr wrap="square" rtlCol="0" anchor="t"/>
          <a:lstStyle/>
          <a:p>
            <a:pPr marL="0" indent="0" algn="l">
              <a:buNone/>
            </a:pPr>
            <a:r>
              <a:rPr lang="en-US" sz="2000" dirty="0">
                <a:solidFill>
                  <a:srgbClr val="F9EEE7"/>
                </a:solidFill>
                <a:latin typeface="Quattrocento" pitchFamily="34" charset="0"/>
                <a:ea typeface="Quattrocento" pitchFamily="34" charset="-122"/>
                <a:cs typeface="Quattrocento" pitchFamily="34" charset="-120"/>
              </a:rPr>
              <a:t>TransformControls are applied to each furniture model, enabling intuitive translate, rotate, and scale interactions.</a:t>
            </a:r>
            <a:endParaRPr lang="en-US" sz="2000" dirty="0"/>
          </a:p>
        </p:txBody>
      </p:sp>
      <p:sp>
        <p:nvSpPr>
          <p:cNvPr id="12" name="Shape 9"/>
          <p:cNvSpPr/>
          <p:nvPr/>
        </p:nvSpPr>
        <p:spPr>
          <a:xfrm>
            <a:off x="1416427" y="4308574"/>
            <a:ext cx="777597" cy="27742"/>
          </a:xfrm>
          <a:prstGeom prst="rect">
            <a:avLst/>
          </a:prstGeom>
          <a:solidFill>
            <a:srgbClr val="EF9C82"/>
          </a:solidFill>
          <a:ln/>
        </p:spPr>
        <p:txBody>
          <a:bodyPr/>
          <a:lstStyle/>
          <a:p>
            <a:endParaRPr lang="en-US"/>
          </a:p>
        </p:txBody>
      </p:sp>
      <p:sp>
        <p:nvSpPr>
          <p:cNvPr id="13" name="Shape 10"/>
          <p:cNvSpPr/>
          <p:nvPr/>
        </p:nvSpPr>
        <p:spPr>
          <a:xfrm>
            <a:off x="916484" y="4072533"/>
            <a:ext cx="499943" cy="499943"/>
          </a:xfrm>
          <a:prstGeom prst="roundRect">
            <a:avLst>
              <a:gd name="adj" fmla="val 13333"/>
            </a:avLst>
          </a:prstGeom>
          <a:solidFill>
            <a:srgbClr val="234A49"/>
          </a:solidFill>
          <a:ln/>
        </p:spPr>
        <p:txBody>
          <a:bodyPr/>
          <a:lstStyle/>
          <a:p>
            <a:endParaRPr lang="en-US"/>
          </a:p>
        </p:txBody>
      </p:sp>
      <p:sp>
        <p:nvSpPr>
          <p:cNvPr id="14" name="Text 11"/>
          <p:cNvSpPr/>
          <p:nvPr/>
        </p:nvSpPr>
        <p:spPr>
          <a:xfrm>
            <a:off x="1082338" y="4165640"/>
            <a:ext cx="168116"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2</a:t>
            </a:r>
            <a:endParaRPr lang="en-US" sz="2470" dirty="0"/>
          </a:p>
        </p:txBody>
      </p:sp>
      <p:sp>
        <p:nvSpPr>
          <p:cNvPr id="15" name="Text 12"/>
          <p:cNvSpPr/>
          <p:nvPr/>
        </p:nvSpPr>
        <p:spPr>
          <a:xfrm>
            <a:off x="2388513" y="4044791"/>
            <a:ext cx="2614017" cy="326827"/>
          </a:xfrm>
          <a:prstGeom prst="rect">
            <a:avLst/>
          </a:prstGeom>
          <a:noFill/>
          <a:ln/>
        </p:spPr>
        <p:txBody>
          <a:bodyPr wrap="none" rtlCol="0" anchor="t"/>
          <a:lstStyle/>
          <a:p>
            <a:pPr marL="0" indent="0" algn="l">
              <a:lnSpc>
                <a:spcPts val="2573"/>
              </a:lnSpc>
              <a:buNone/>
            </a:pPr>
            <a:r>
              <a:rPr lang="en-US" sz="2800" dirty="0">
                <a:solidFill>
                  <a:srgbClr val="FFD9BE"/>
                </a:solidFill>
                <a:latin typeface="Quattrocento" pitchFamily="34" charset="0"/>
                <a:ea typeface="Quattrocento" pitchFamily="34" charset="-122"/>
                <a:cs typeface="Quattrocento" pitchFamily="34" charset="-120"/>
              </a:rPr>
              <a:t>Efficient Management</a:t>
            </a:r>
            <a:endParaRPr lang="en-US" sz="2800" dirty="0"/>
          </a:p>
        </p:txBody>
      </p:sp>
      <p:sp>
        <p:nvSpPr>
          <p:cNvPr id="16" name="Text 13"/>
          <p:cNvSpPr/>
          <p:nvPr/>
        </p:nvSpPr>
        <p:spPr>
          <a:xfrm>
            <a:off x="2388513" y="4504849"/>
            <a:ext cx="7751088" cy="666512"/>
          </a:xfrm>
          <a:prstGeom prst="rect">
            <a:avLst/>
          </a:prstGeom>
          <a:noFill/>
          <a:ln/>
        </p:spPr>
        <p:txBody>
          <a:bodyPr wrap="square" rtlCol="0" anchor="t"/>
          <a:lstStyle/>
          <a:p>
            <a:pPr marL="0" indent="0" algn="l">
              <a:buNone/>
            </a:pPr>
            <a:r>
              <a:rPr lang="en-US" sz="2000" dirty="0">
                <a:solidFill>
                  <a:srgbClr val="F9EEE7"/>
                </a:solidFill>
                <a:latin typeface="Quattrocento" pitchFamily="34" charset="0"/>
                <a:ea typeface="Quattrocento" pitchFamily="34" charset="-122"/>
                <a:cs typeface="Quattrocento" pitchFamily="34" charset="-120"/>
              </a:rPr>
              <a:t>The system maintains an array of TransformControls instances for efficient management, allowing for the enable and disable of these controls.</a:t>
            </a:r>
            <a:endParaRPr lang="en-US" sz="2000" dirty="0"/>
          </a:p>
        </p:txBody>
      </p:sp>
      <p:sp>
        <p:nvSpPr>
          <p:cNvPr id="17" name="Shape 14"/>
          <p:cNvSpPr/>
          <p:nvPr/>
        </p:nvSpPr>
        <p:spPr>
          <a:xfrm>
            <a:off x="1416427" y="6101655"/>
            <a:ext cx="777597" cy="27742"/>
          </a:xfrm>
          <a:prstGeom prst="rect">
            <a:avLst/>
          </a:prstGeom>
          <a:solidFill>
            <a:srgbClr val="EF9C82"/>
          </a:solidFill>
          <a:ln/>
        </p:spPr>
        <p:txBody>
          <a:bodyPr/>
          <a:lstStyle/>
          <a:p>
            <a:endParaRPr lang="en-US"/>
          </a:p>
        </p:txBody>
      </p:sp>
      <p:sp>
        <p:nvSpPr>
          <p:cNvPr id="18" name="Shape 15"/>
          <p:cNvSpPr/>
          <p:nvPr/>
        </p:nvSpPr>
        <p:spPr>
          <a:xfrm>
            <a:off x="916484" y="5865614"/>
            <a:ext cx="499943" cy="499943"/>
          </a:xfrm>
          <a:prstGeom prst="roundRect">
            <a:avLst>
              <a:gd name="adj" fmla="val 13333"/>
            </a:avLst>
          </a:prstGeom>
          <a:solidFill>
            <a:srgbClr val="234A49"/>
          </a:solidFill>
          <a:ln/>
        </p:spPr>
        <p:txBody>
          <a:bodyPr/>
          <a:lstStyle/>
          <a:p>
            <a:endParaRPr lang="en-US"/>
          </a:p>
        </p:txBody>
      </p:sp>
      <p:sp>
        <p:nvSpPr>
          <p:cNvPr id="19" name="Text 16"/>
          <p:cNvSpPr/>
          <p:nvPr/>
        </p:nvSpPr>
        <p:spPr>
          <a:xfrm>
            <a:off x="1081147" y="5958721"/>
            <a:ext cx="170617"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3</a:t>
            </a:r>
            <a:endParaRPr lang="en-US" sz="2470" dirty="0"/>
          </a:p>
        </p:txBody>
      </p:sp>
      <p:sp>
        <p:nvSpPr>
          <p:cNvPr id="20" name="Text 17"/>
          <p:cNvSpPr/>
          <p:nvPr/>
        </p:nvSpPr>
        <p:spPr>
          <a:xfrm>
            <a:off x="2388513" y="5837873"/>
            <a:ext cx="2614017" cy="326827"/>
          </a:xfrm>
          <a:prstGeom prst="rect">
            <a:avLst/>
          </a:prstGeom>
          <a:noFill/>
          <a:ln/>
        </p:spPr>
        <p:txBody>
          <a:bodyPr wrap="none" rtlCol="0" anchor="t"/>
          <a:lstStyle/>
          <a:p>
            <a:pPr marL="0" indent="0" algn="l">
              <a:lnSpc>
                <a:spcPts val="2573"/>
              </a:lnSpc>
              <a:buNone/>
            </a:pPr>
            <a:r>
              <a:rPr lang="en-US" sz="2800" dirty="0">
                <a:solidFill>
                  <a:srgbClr val="FFD9BE"/>
                </a:solidFill>
                <a:latin typeface="Quattrocento" pitchFamily="34" charset="0"/>
                <a:ea typeface="Quattrocento" pitchFamily="34" charset="-122"/>
                <a:cs typeface="Quattrocento" pitchFamily="34" charset="-120"/>
              </a:rPr>
              <a:t>Advanced Controls</a:t>
            </a:r>
            <a:endParaRPr lang="en-US" sz="2800" dirty="0"/>
          </a:p>
        </p:txBody>
      </p:sp>
      <p:sp>
        <p:nvSpPr>
          <p:cNvPr id="21" name="Text 18"/>
          <p:cNvSpPr/>
          <p:nvPr/>
        </p:nvSpPr>
        <p:spPr>
          <a:xfrm>
            <a:off x="2388513" y="6297930"/>
            <a:ext cx="7751088" cy="666512"/>
          </a:xfrm>
          <a:prstGeom prst="rect">
            <a:avLst/>
          </a:prstGeom>
          <a:noFill/>
          <a:ln/>
        </p:spPr>
        <p:txBody>
          <a:bodyPr wrap="square" rtlCol="0" anchor="t"/>
          <a:lstStyle/>
          <a:p>
            <a:pPr marL="0" indent="0" algn="l">
              <a:buNone/>
            </a:pPr>
            <a:r>
              <a:rPr lang="en-US" sz="2000" dirty="0">
                <a:solidFill>
                  <a:srgbClr val="F9EEE7"/>
                </a:solidFill>
                <a:latin typeface="Quattrocento" pitchFamily="34" charset="0"/>
                <a:ea typeface="Quattrocento" pitchFamily="34" charset="-122"/>
                <a:cs typeface="Quattrocento" pitchFamily="34" charset="-120"/>
              </a:rPr>
              <a:t>Keyboard inputs further refine user control, offering modes for translation, rotation, and scaling.</a:t>
            </a:r>
            <a:endParaRPr lang="en-US" sz="2000" dirty="0"/>
          </a:p>
        </p:txBody>
      </p:sp>
      <p:sp>
        <p:nvSpPr>
          <p:cNvPr id="23" name="Text 2">
            <a:extLst>
              <a:ext uri="{FF2B5EF4-FFF2-40B4-BE49-F238E27FC236}">
                <a16:creationId xmlns:a16="http://schemas.microsoft.com/office/drawing/2014/main" id="{93075DCC-3130-4461-AD02-D30D34CD45C5}"/>
              </a:ext>
            </a:extLst>
          </p:cNvPr>
          <p:cNvSpPr/>
          <p:nvPr/>
        </p:nvSpPr>
        <p:spPr>
          <a:xfrm>
            <a:off x="661749" y="213776"/>
            <a:ext cx="9114711" cy="642699"/>
          </a:xfrm>
          <a:prstGeom prst="rect">
            <a:avLst/>
          </a:prstGeom>
          <a:noFill/>
          <a:ln/>
        </p:spPr>
        <p:txBody>
          <a:bodyPr wrap="none" rtlCol="0" anchor="t"/>
          <a:lstStyle/>
          <a:p>
            <a:pPr algn="ctr">
              <a:lnSpc>
                <a:spcPts val="5062"/>
              </a:lnSpc>
            </a:pPr>
            <a:r>
              <a:rPr lang="en-US" sz="4000" dirty="0">
                <a:solidFill>
                  <a:srgbClr val="FFD9BE"/>
                </a:solidFill>
                <a:latin typeface="Quattrocento" pitchFamily="34" charset="0"/>
                <a:ea typeface="Quattrocento" pitchFamily="34" charset="-122"/>
                <a:cs typeface="Quattrocento" pitchFamily="34" charset="-120"/>
              </a:rPr>
              <a:t>3D Furniture Interaction and Controls</a:t>
            </a:r>
            <a:r>
              <a:rPr lang="en-US" sz="4000" dirty="0"/>
              <a:t> </a:t>
            </a:r>
            <a:r>
              <a:rPr lang="en-US" sz="2000" dirty="0">
                <a:solidFill>
                  <a:srgbClr val="FFD9BE"/>
                </a:solidFill>
                <a:latin typeface="Quattrocento" pitchFamily="34" charset="0"/>
                <a:ea typeface="Quattrocento" pitchFamily="34" charset="-122"/>
                <a:cs typeface="Quattrocento" pitchFamily="34" charset="-120"/>
              </a:rPr>
              <a:t>(2/4)</a:t>
            </a:r>
            <a:endParaRPr lang="en-US" sz="4000" dirty="0"/>
          </a:p>
        </p:txBody>
      </p:sp>
      <p:pic>
        <p:nvPicPr>
          <p:cNvPr id="24" name="Picture 23">
            <a:extLst>
              <a:ext uri="{FF2B5EF4-FFF2-40B4-BE49-F238E27FC236}">
                <a16:creationId xmlns:a16="http://schemas.microsoft.com/office/drawing/2014/main" id="{ADF8C067-EAF4-4D1D-AACF-FCF6B13FA1D3}"/>
              </a:ext>
            </a:extLst>
          </p:cNvPr>
          <p:cNvPicPr>
            <a:picLocks noChangeAspect="1"/>
          </p:cNvPicPr>
          <p:nvPr/>
        </p:nvPicPr>
        <p:blipFill rotWithShape="1">
          <a:blip r:embed="rId3"/>
          <a:srcRect l="9298" r="5149" b="9661"/>
          <a:stretch/>
        </p:blipFill>
        <p:spPr bwMode="auto">
          <a:xfrm>
            <a:off x="11888272" y="878557"/>
            <a:ext cx="2283837" cy="1589811"/>
          </a:xfrm>
          <a:prstGeom prst="rect">
            <a:avLst/>
          </a:prstGeom>
          <a:ln>
            <a:noFill/>
          </a:ln>
          <a:extLst>
            <a:ext uri="{53640926-AAD7-44D8-BBD7-CCE9431645EC}">
              <a14:shadowObscured xmlns:a14="http://schemas.microsoft.com/office/drawing/2010/main"/>
            </a:ext>
          </a:extLst>
        </p:spPr>
      </p:pic>
      <p:sp>
        <p:nvSpPr>
          <p:cNvPr id="25" name="Text 2">
            <a:extLst>
              <a:ext uri="{FF2B5EF4-FFF2-40B4-BE49-F238E27FC236}">
                <a16:creationId xmlns:a16="http://schemas.microsoft.com/office/drawing/2014/main" id="{6B65788F-C6E7-4CA4-9587-444911AD1FE7}"/>
              </a:ext>
            </a:extLst>
          </p:cNvPr>
          <p:cNvSpPr/>
          <p:nvPr/>
        </p:nvSpPr>
        <p:spPr>
          <a:xfrm>
            <a:off x="11364397" y="2385060"/>
            <a:ext cx="2988686" cy="653415"/>
          </a:xfrm>
          <a:prstGeom prst="rect">
            <a:avLst/>
          </a:prstGeom>
          <a:noFill/>
          <a:ln/>
        </p:spPr>
        <p:txBody>
          <a:bodyPr wrap="none" rtlCol="0" anchor="t"/>
          <a:lstStyle/>
          <a:p>
            <a:pPr lvl="2">
              <a:lnSpc>
                <a:spcPts val="5146"/>
              </a:lnSpc>
            </a:pPr>
            <a:r>
              <a:rPr lang="en-US" sz="2800" dirty="0">
                <a:solidFill>
                  <a:srgbClr val="FFD9BE"/>
                </a:solidFill>
                <a:latin typeface="Quattrocento" pitchFamily="34" charset="0"/>
                <a:ea typeface="Quattrocento" pitchFamily="34" charset="-122"/>
              </a:rPr>
              <a:t>Translate</a:t>
            </a:r>
            <a:endParaRPr lang="en-US" sz="2800" dirty="0"/>
          </a:p>
        </p:txBody>
      </p:sp>
      <p:pic>
        <p:nvPicPr>
          <p:cNvPr id="26" name="Picture 25" descr="A computer generated image of a desk and a drawing of a diagram&#10;&#10;Description automatically generated with medium confidence">
            <a:extLst>
              <a:ext uri="{FF2B5EF4-FFF2-40B4-BE49-F238E27FC236}">
                <a16:creationId xmlns:a16="http://schemas.microsoft.com/office/drawing/2014/main" id="{25F4E747-492E-423A-A9BA-D5DC86C111B7}"/>
              </a:ext>
            </a:extLst>
          </p:cNvPr>
          <p:cNvPicPr>
            <a:picLocks noChangeAspect="1"/>
          </p:cNvPicPr>
          <p:nvPr/>
        </p:nvPicPr>
        <p:blipFill rotWithShape="1">
          <a:blip r:embed="rId4"/>
          <a:srcRect l="6840" t="4990" r="12138" b="7430"/>
          <a:stretch/>
        </p:blipFill>
        <p:spPr bwMode="auto">
          <a:xfrm>
            <a:off x="11921341" y="3430419"/>
            <a:ext cx="2217698" cy="1470442"/>
          </a:xfrm>
          <a:prstGeom prst="rect">
            <a:avLst/>
          </a:prstGeom>
          <a:ln>
            <a:noFill/>
          </a:ln>
          <a:extLst>
            <a:ext uri="{53640926-AAD7-44D8-BBD7-CCE9431645EC}">
              <a14:shadowObscured xmlns:a14="http://schemas.microsoft.com/office/drawing/2010/main"/>
            </a:ext>
          </a:extLst>
        </p:spPr>
      </p:pic>
      <p:sp>
        <p:nvSpPr>
          <p:cNvPr id="27" name="Text 2">
            <a:extLst>
              <a:ext uri="{FF2B5EF4-FFF2-40B4-BE49-F238E27FC236}">
                <a16:creationId xmlns:a16="http://schemas.microsoft.com/office/drawing/2014/main" id="{BA279996-03D0-44D3-B4AC-7C79380A0890}"/>
              </a:ext>
            </a:extLst>
          </p:cNvPr>
          <p:cNvSpPr/>
          <p:nvPr/>
        </p:nvSpPr>
        <p:spPr>
          <a:xfrm>
            <a:off x="11535847" y="4818922"/>
            <a:ext cx="2988686" cy="653415"/>
          </a:xfrm>
          <a:prstGeom prst="rect">
            <a:avLst/>
          </a:prstGeom>
          <a:noFill/>
          <a:ln/>
        </p:spPr>
        <p:txBody>
          <a:bodyPr wrap="none" rtlCol="0" anchor="t"/>
          <a:lstStyle/>
          <a:p>
            <a:pPr lvl="2">
              <a:lnSpc>
                <a:spcPts val="5146"/>
              </a:lnSpc>
            </a:pPr>
            <a:r>
              <a:rPr lang="en-US" sz="2800" b="1" dirty="0">
                <a:solidFill>
                  <a:srgbClr val="FFD9BE"/>
                </a:solidFill>
                <a:latin typeface="Quattrocento" pitchFamily="34" charset="0"/>
                <a:ea typeface="Quattrocento" pitchFamily="34" charset="-122"/>
              </a:rPr>
              <a:t>Scaling</a:t>
            </a:r>
            <a:endParaRPr lang="en-US" sz="3600" b="1" dirty="0"/>
          </a:p>
        </p:txBody>
      </p:sp>
      <p:pic>
        <p:nvPicPr>
          <p:cNvPr id="28" name="Picture 27">
            <a:extLst>
              <a:ext uri="{FF2B5EF4-FFF2-40B4-BE49-F238E27FC236}">
                <a16:creationId xmlns:a16="http://schemas.microsoft.com/office/drawing/2014/main" id="{CB4B3A9B-0E1C-4836-9495-A5B8B9A81BD4}"/>
              </a:ext>
            </a:extLst>
          </p:cNvPr>
          <p:cNvPicPr>
            <a:picLocks noChangeAspect="1"/>
          </p:cNvPicPr>
          <p:nvPr/>
        </p:nvPicPr>
        <p:blipFill rotWithShape="1">
          <a:blip r:embed="rId5"/>
          <a:srcRect l="12376" t="7466" r="12985" b="16668"/>
          <a:stretch/>
        </p:blipFill>
        <p:spPr bwMode="auto">
          <a:xfrm>
            <a:off x="11921341" y="5862912"/>
            <a:ext cx="2250768" cy="1421766"/>
          </a:xfrm>
          <a:prstGeom prst="rect">
            <a:avLst/>
          </a:prstGeom>
          <a:ln>
            <a:noFill/>
          </a:ln>
          <a:extLst>
            <a:ext uri="{53640926-AAD7-44D8-BBD7-CCE9431645EC}">
              <a14:shadowObscured xmlns:a14="http://schemas.microsoft.com/office/drawing/2010/main"/>
            </a:ext>
          </a:extLst>
        </p:spPr>
      </p:pic>
      <p:sp>
        <p:nvSpPr>
          <p:cNvPr id="29" name="Text 2">
            <a:extLst>
              <a:ext uri="{FF2B5EF4-FFF2-40B4-BE49-F238E27FC236}">
                <a16:creationId xmlns:a16="http://schemas.microsoft.com/office/drawing/2014/main" id="{26AEAB31-5150-4C11-B0EC-389BC00D7008}"/>
              </a:ext>
            </a:extLst>
          </p:cNvPr>
          <p:cNvSpPr/>
          <p:nvPr/>
        </p:nvSpPr>
        <p:spPr>
          <a:xfrm>
            <a:off x="11364397" y="7185610"/>
            <a:ext cx="2988686" cy="653415"/>
          </a:xfrm>
          <a:prstGeom prst="rect">
            <a:avLst/>
          </a:prstGeom>
          <a:noFill/>
          <a:ln/>
        </p:spPr>
        <p:txBody>
          <a:bodyPr wrap="none" rtlCol="0" anchor="t"/>
          <a:lstStyle/>
          <a:p>
            <a:pPr lvl="1" algn="ctr">
              <a:lnSpc>
                <a:spcPts val="5146"/>
              </a:lnSpc>
            </a:pPr>
            <a:r>
              <a:rPr lang="en-US" sz="2800" b="1" dirty="0">
                <a:solidFill>
                  <a:srgbClr val="FFD9BE"/>
                </a:solidFill>
                <a:latin typeface="Quattrocento" pitchFamily="34" charset="0"/>
                <a:ea typeface="Quattrocento" pitchFamily="34" charset="-122"/>
              </a:rPr>
              <a:t>Rotate</a:t>
            </a:r>
            <a:endParaRPr lang="en-US" sz="3600" b="1" dirty="0"/>
          </a:p>
        </p:txBody>
      </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1180267" y="1096685"/>
            <a:ext cx="6468189" cy="653415"/>
          </a:xfrm>
          <a:prstGeom prst="rect">
            <a:avLst/>
          </a:prstGeom>
          <a:noFill/>
          <a:ln/>
        </p:spPr>
        <p:txBody>
          <a:bodyPr wrap="none" rtlCol="0" anchor="t"/>
          <a:lstStyle/>
          <a:p>
            <a:pPr marL="571500" indent="-571500">
              <a:lnSpc>
                <a:spcPts val="5146"/>
              </a:lnSpc>
              <a:buFont typeface="Arial" panose="020B0604020202020204" pitchFamily="34" charset="0"/>
              <a:buChar char="•"/>
            </a:pPr>
            <a:r>
              <a:rPr lang="en-US" sz="3200" dirty="0">
                <a:solidFill>
                  <a:srgbClr val="FFD9BE"/>
                </a:solidFill>
                <a:latin typeface="Quattrocento" pitchFamily="34" charset="0"/>
                <a:ea typeface="Quattrocento" pitchFamily="34" charset="-122"/>
                <a:cs typeface="Quattrocento" pitchFamily="34" charset="-120"/>
              </a:rPr>
              <a:t>Enhancing User Experience</a:t>
            </a:r>
            <a:endParaRPr lang="en-US" sz="3200" dirty="0"/>
          </a:p>
        </p:txBody>
      </p:sp>
      <p:sp>
        <p:nvSpPr>
          <p:cNvPr id="5" name="Shape 3"/>
          <p:cNvSpPr/>
          <p:nvPr/>
        </p:nvSpPr>
        <p:spPr>
          <a:xfrm>
            <a:off x="1319985" y="2245339"/>
            <a:ext cx="4855726" cy="1904167"/>
          </a:xfrm>
          <a:prstGeom prst="roundRect">
            <a:avLst>
              <a:gd name="adj" fmla="val 3501"/>
            </a:avLst>
          </a:prstGeom>
          <a:solidFill>
            <a:srgbClr val="234A49"/>
          </a:solidFill>
          <a:ln/>
        </p:spPr>
        <p:txBody>
          <a:bodyPr/>
          <a:lstStyle/>
          <a:p>
            <a:endParaRPr lang="en-US"/>
          </a:p>
        </p:txBody>
      </p:sp>
      <p:sp>
        <p:nvSpPr>
          <p:cNvPr id="6" name="Text 4"/>
          <p:cNvSpPr/>
          <p:nvPr/>
        </p:nvSpPr>
        <p:spPr>
          <a:xfrm>
            <a:off x="1542156" y="2404015"/>
            <a:ext cx="2614017"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Visibility Toggles</a:t>
            </a:r>
            <a:endParaRPr lang="en-US" sz="2058" dirty="0"/>
          </a:p>
        </p:txBody>
      </p:sp>
      <p:sp>
        <p:nvSpPr>
          <p:cNvPr id="7" name="Text 5"/>
          <p:cNvSpPr/>
          <p:nvPr/>
        </p:nvSpPr>
        <p:spPr>
          <a:xfrm>
            <a:off x="1542156" y="2884848"/>
            <a:ext cx="4411385" cy="99976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The system offers visibility toggles for object axes, allowing users to customize the display for better visibility.</a:t>
            </a:r>
            <a:endParaRPr lang="en-US" sz="1750" dirty="0"/>
          </a:p>
        </p:txBody>
      </p:sp>
      <p:sp>
        <p:nvSpPr>
          <p:cNvPr id="8" name="Shape 6"/>
          <p:cNvSpPr/>
          <p:nvPr/>
        </p:nvSpPr>
        <p:spPr>
          <a:xfrm>
            <a:off x="6467184" y="2245338"/>
            <a:ext cx="4855726" cy="1904167"/>
          </a:xfrm>
          <a:prstGeom prst="roundRect">
            <a:avLst>
              <a:gd name="adj" fmla="val 3501"/>
            </a:avLst>
          </a:prstGeom>
          <a:solidFill>
            <a:srgbClr val="234A49"/>
          </a:solidFill>
          <a:ln/>
        </p:spPr>
        <p:txBody>
          <a:bodyPr/>
          <a:lstStyle/>
          <a:p>
            <a:endParaRPr lang="en-US"/>
          </a:p>
        </p:txBody>
      </p:sp>
      <p:sp>
        <p:nvSpPr>
          <p:cNvPr id="9" name="Text 7"/>
          <p:cNvSpPr/>
          <p:nvPr/>
        </p:nvSpPr>
        <p:spPr>
          <a:xfrm>
            <a:off x="6703271" y="2397710"/>
            <a:ext cx="2614017"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Size Adjustments</a:t>
            </a:r>
            <a:endParaRPr lang="en-US" sz="2058" dirty="0"/>
          </a:p>
        </p:txBody>
      </p:sp>
      <p:sp>
        <p:nvSpPr>
          <p:cNvPr id="10" name="Text 8"/>
          <p:cNvSpPr/>
          <p:nvPr/>
        </p:nvSpPr>
        <p:spPr>
          <a:xfrm>
            <a:off x="6689354" y="2884848"/>
            <a:ext cx="4411385" cy="99976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Users can change the size of Transform Controls to suit their preferences and enhance the overall user experience.</a:t>
            </a:r>
            <a:endParaRPr lang="en-US" sz="1750" dirty="0"/>
          </a:p>
        </p:txBody>
      </p:sp>
      <p:sp>
        <p:nvSpPr>
          <p:cNvPr id="11" name="Shape 9"/>
          <p:cNvSpPr/>
          <p:nvPr/>
        </p:nvSpPr>
        <p:spPr>
          <a:xfrm>
            <a:off x="1319985" y="4577341"/>
            <a:ext cx="4855726" cy="1904167"/>
          </a:xfrm>
          <a:prstGeom prst="roundRect">
            <a:avLst>
              <a:gd name="adj" fmla="val 3501"/>
            </a:avLst>
          </a:prstGeom>
          <a:solidFill>
            <a:srgbClr val="234A49"/>
          </a:solidFill>
          <a:ln/>
        </p:spPr>
        <p:txBody>
          <a:bodyPr/>
          <a:lstStyle/>
          <a:p>
            <a:endParaRPr lang="en-US"/>
          </a:p>
        </p:txBody>
      </p:sp>
      <p:sp>
        <p:nvSpPr>
          <p:cNvPr id="12" name="Text 10"/>
          <p:cNvSpPr/>
          <p:nvPr/>
        </p:nvSpPr>
        <p:spPr>
          <a:xfrm>
            <a:off x="1542156" y="4741833"/>
            <a:ext cx="2614017"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Snap Values</a:t>
            </a:r>
            <a:endParaRPr lang="en-US" sz="2058" dirty="0"/>
          </a:p>
        </p:txBody>
      </p:sp>
      <p:sp>
        <p:nvSpPr>
          <p:cNvPr id="13" name="Text 11"/>
          <p:cNvSpPr/>
          <p:nvPr/>
        </p:nvSpPr>
        <p:spPr>
          <a:xfrm>
            <a:off x="1542156" y="5226962"/>
            <a:ext cx="4411385" cy="99976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Snap values are available for precise alignment, enabling users to achieve accurate furniture placement.</a:t>
            </a:r>
            <a:endParaRPr lang="en-US" sz="1750" dirty="0"/>
          </a:p>
        </p:txBody>
      </p:sp>
      <p:sp>
        <p:nvSpPr>
          <p:cNvPr id="14" name="Shape 12"/>
          <p:cNvSpPr/>
          <p:nvPr/>
        </p:nvSpPr>
        <p:spPr>
          <a:xfrm>
            <a:off x="6467184" y="4577340"/>
            <a:ext cx="4855726" cy="1904167"/>
          </a:xfrm>
          <a:prstGeom prst="roundRect">
            <a:avLst>
              <a:gd name="adj" fmla="val 3501"/>
            </a:avLst>
          </a:prstGeom>
          <a:solidFill>
            <a:srgbClr val="234A49"/>
          </a:solidFill>
          <a:ln/>
        </p:spPr>
        <p:txBody>
          <a:bodyPr/>
          <a:lstStyle/>
          <a:p>
            <a:endParaRPr lang="en-US"/>
          </a:p>
        </p:txBody>
      </p:sp>
      <p:sp>
        <p:nvSpPr>
          <p:cNvPr id="15" name="Text 13"/>
          <p:cNvSpPr/>
          <p:nvPr/>
        </p:nvSpPr>
        <p:spPr>
          <a:xfrm>
            <a:off x="6703271" y="4809543"/>
            <a:ext cx="2614017" cy="326827"/>
          </a:xfrm>
          <a:prstGeom prst="rect">
            <a:avLst/>
          </a:prstGeom>
          <a:noFill/>
          <a:ln/>
        </p:spPr>
        <p:txBody>
          <a:bodyPr wrap="none" rtlCol="0" anchor="t"/>
          <a:lstStyle/>
          <a:p>
            <a:pPr marL="0" indent="0">
              <a:lnSpc>
                <a:spcPts val="2573"/>
              </a:lnSpc>
              <a:buNone/>
            </a:pPr>
            <a:r>
              <a:rPr lang="en-US" sz="2058" dirty="0">
                <a:solidFill>
                  <a:srgbClr val="FFD9BE"/>
                </a:solidFill>
                <a:latin typeface="Quattrocento" pitchFamily="34" charset="0"/>
                <a:ea typeface="Quattrocento" pitchFamily="34" charset="-122"/>
                <a:cs typeface="Quattrocento" pitchFamily="34" charset="-120"/>
              </a:rPr>
              <a:t>Enable/Disable Toggle</a:t>
            </a:r>
            <a:endParaRPr lang="en-US" sz="2058" dirty="0"/>
          </a:p>
        </p:txBody>
      </p:sp>
      <p:sp>
        <p:nvSpPr>
          <p:cNvPr id="16" name="Text 14"/>
          <p:cNvSpPr/>
          <p:nvPr/>
        </p:nvSpPr>
        <p:spPr>
          <a:xfrm>
            <a:off x="6703271" y="5226962"/>
            <a:ext cx="4411385" cy="99976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The system includes an enable/disable toggle for Transform Controls, further improving the user experience.</a:t>
            </a:r>
            <a:endParaRPr lang="en-US" sz="1750" dirty="0"/>
          </a:p>
        </p:txBody>
      </p:sp>
      <p:sp>
        <p:nvSpPr>
          <p:cNvPr id="18" name="Text 2">
            <a:extLst>
              <a:ext uri="{FF2B5EF4-FFF2-40B4-BE49-F238E27FC236}">
                <a16:creationId xmlns:a16="http://schemas.microsoft.com/office/drawing/2014/main" id="{FB68DB7E-ECD4-47B3-ADC4-9FC5F58FFF29}"/>
              </a:ext>
            </a:extLst>
          </p:cNvPr>
          <p:cNvSpPr/>
          <p:nvPr/>
        </p:nvSpPr>
        <p:spPr>
          <a:xfrm>
            <a:off x="739437" y="453986"/>
            <a:ext cx="9523036" cy="642699"/>
          </a:xfrm>
          <a:prstGeom prst="rect">
            <a:avLst/>
          </a:prstGeom>
          <a:noFill/>
          <a:ln/>
        </p:spPr>
        <p:txBody>
          <a:bodyPr wrap="none" rtlCol="0" anchor="t"/>
          <a:lstStyle/>
          <a:p>
            <a:pPr algn="ctr">
              <a:lnSpc>
                <a:spcPts val="5062"/>
              </a:lnSpc>
            </a:pPr>
            <a:r>
              <a:rPr lang="en-US" sz="4000" dirty="0">
                <a:solidFill>
                  <a:srgbClr val="FFD9BE"/>
                </a:solidFill>
                <a:latin typeface="Quattrocento" pitchFamily="34" charset="0"/>
                <a:ea typeface="Quattrocento" pitchFamily="34" charset="-122"/>
                <a:cs typeface="Quattrocento" pitchFamily="34" charset="-120"/>
              </a:rPr>
              <a:t>3D Furniture Interaction and Controls</a:t>
            </a:r>
            <a:r>
              <a:rPr lang="en-US" sz="4000" dirty="0"/>
              <a:t> </a:t>
            </a:r>
            <a:r>
              <a:rPr lang="en-US" sz="2000" dirty="0">
                <a:solidFill>
                  <a:srgbClr val="FFD9BE"/>
                </a:solidFill>
                <a:latin typeface="Quattrocento" pitchFamily="34" charset="0"/>
                <a:ea typeface="Quattrocento" pitchFamily="34" charset="-122"/>
                <a:cs typeface="Quattrocento" pitchFamily="34" charset="-120"/>
              </a:rPr>
              <a:t>(3/4)</a:t>
            </a:r>
            <a:endParaRPr lang="en-US" sz="4000" dirty="0"/>
          </a:p>
        </p:txBody>
      </p:sp>
      <p:pic>
        <p:nvPicPr>
          <p:cNvPr id="19" name="Picture 18">
            <a:extLst>
              <a:ext uri="{FF2B5EF4-FFF2-40B4-BE49-F238E27FC236}">
                <a16:creationId xmlns:a16="http://schemas.microsoft.com/office/drawing/2014/main" id="{1695C7D0-932D-4D33-8BD9-942D8408C0D0}"/>
              </a:ext>
            </a:extLst>
          </p:cNvPr>
          <p:cNvPicPr>
            <a:picLocks noChangeAspect="1"/>
          </p:cNvPicPr>
          <p:nvPr/>
        </p:nvPicPr>
        <p:blipFill rotWithShape="1">
          <a:blip r:embed="rId3">
            <a:extLst>
              <a:ext uri="{28A0092B-C50C-407E-A947-70E740481C1C}">
                <a14:useLocalDpi xmlns:a14="http://schemas.microsoft.com/office/drawing/2010/main" val="0"/>
              </a:ext>
            </a:extLst>
          </a:blip>
          <a:srcRect l="10130" r="5770"/>
          <a:stretch/>
        </p:blipFill>
        <p:spPr bwMode="auto">
          <a:xfrm>
            <a:off x="11816827" y="2884848"/>
            <a:ext cx="2505229" cy="2941793"/>
          </a:xfrm>
          <a:prstGeom prst="rect">
            <a:avLst/>
          </a:prstGeom>
          <a:ln>
            <a:noFill/>
          </a:ln>
          <a:extLst>
            <a:ext uri="{53640926-AAD7-44D8-BBD7-CCE9431645EC}">
              <a14:shadowObscured xmlns:a14="http://schemas.microsoft.com/office/drawing/2010/main"/>
            </a:ext>
          </a:extLst>
        </p:spPr>
      </p:pic>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3399740" y="2184738"/>
            <a:ext cx="6915150" cy="653415"/>
          </a:xfrm>
          <a:prstGeom prst="rect">
            <a:avLst/>
          </a:prstGeom>
          <a:noFill/>
          <a:ln/>
        </p:spPr>
        <p:txBody>
          <a:bodyPr wrap="none" rtlCol="0" anchor="t"/>
          <a:lstStyle/>
          <a:p>
            <a:pPr marL="571500" indent="-571500" algn="ctr">
              <a:lnSpc>
                <a:spcPts val="5146"/>
              </a:lnSpc>
              <a:buFont typeface="Arial" panose="020B0604020202020204" pitchFamily="34" charset="0"/>
              <a:buChar char="•"/>
            </a:pPr>
            <a:r>
              <a:rPr lang="en-US" sz="4117" dirty="0">
                <a:solidFill>
                  <a:srgbClr val="FFD9BE"/>
                </a:solidFill>
                <a:latin typeface="Quattrocento" pitchFamily="34" charset="0"/>
                <a:ea typeface="Quattrocento" pitchFamily="34" charset="-122"/>
                <a:cs typeface="Quattrocento" pitchFamily="34" charset="-120"/>
              </a:rPr>
              <a:t>Drag-and-Drop Functionality</a:t>
            </a:r>
            <a:endParaRPr lang="en-US" sz="4117" dirty="0"/>
          </a:p>
        </p:txBody>
      </p:sp>
      <p:sp>
        <p:nvSpPr>
          <p:cNvPr id="5" name="Text 3"/>
          <p:cNvSpPr/>
          <p:nvPr/>
        </p:nvSpPr>
        <p:spPr>
          <a:xfrm>
            <a:off x="2348389" y="3511629"/>
            <a:ext cx="2614017" cy="326827"/>
          </a:xfrm>
          <a:prstGeom prst="rect">
            <a:avLst/>
          </a:prstGeom>
          <a:noFill/>
          <a:ln/>
        </p:spPr>
        <p:txBody>
          <a:bodyPr wrap="none" rtlCol="0" anchor="t"/>
          <a:lstStyle/>
          <a:p>
            <a:pPr marL="0" indent="0">
              <a:lnSpc>
                <a:spcPts val="2573"/>
              </a:lnSpc>
              <a:buNone/>
            </a:pPr>
            <a:r>
              <a:rPr lang="en-US" sz="2400" b="1" dirty="0">
                <a:solidFill>
                  <a:srgbClr val="FFD9BE"/>
                </a:solidFill>
                <a:latin typeface="Quattrocento" pitchFamily="34" charset="0"/>
                <a:ea typeface="Quattrocento" pitchFamily="34" charset="-122"/>
                <a:cs typeface="Quattrocento" pitchFamily="34" charset="-120"/>
              </a:rPr>
              <a:t>Draggable Objects</a:t>
            </a:r>
            <a:endParaRPr lang="en-US" sz="2400" b="1" dirty="0"/>
          </a:p>
        </p:txBody>
      </p:sp>
      <p:sp>
        <p:nvSpPr>
          <p:cNvPr id="6" name="Text 4"/>
          <p:cNvSpPr/>
          <p:nvPr/>
        </p:nvSpPr>
        <p:spPr>
          <a:xfrm>
            <a:off x="2348389" y="4060626"/>
            <a:ext cx="2935606" cy="2195987"/>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The implementation includes a </a:t>
            </a:r>
            <a:r>
              <a:rPr lang="en-US" sz="2000" b="1" dirty="0">
                <a:solidFill>
                  <a:srgbClr val="F9EEE7"/>
                </a:solidFill>
                <a:latin typeface="Quattrocento" pitchFamily="34" charset="0"/>
                <a:ea typeface="Quattrocento" pitchFamily="34" charset="-122"/>
                <a:cs typeface="Quattrocento" pitchFamily="34" charset="-120"/>
              </a:rPr>
              <a:t>dragControlsList array</a:t>
            </a:r>
            <a:r>
              <a:rPr lang="en-US" sz="2000" dirty="0">
                <a:solidFill>
                  <a:srgbClr val="F9EEE7"/>
                </a:solidFill>
                <a:latin typeface="Quattrocento" pitchFamily="34" charset="0"/>
                <a:ea typeface="Quattrocento" pitchFamily="34" charset="-122"/>
                <a:cs typeface="Quattrocento" pitchFamily="34" charset="-120"/>
              </a:rPr>
              <a:t> for managing </a:t>
            </a:r>
            <a:r>
              <a:rPr lang="en-US" sz="2000" b="1" dirty="0">
                <a:solidFill>
                  <a:srgbClr val="F9EEE7"/>
                </a:solidFill>
                <a:latin typeface="Quattrocento" pitchFamily="34" charset="0"/>
                <a:ea typeface="Quattrocento" pitchFamily="34" charset="-122"/>
                <a:cs typeface="Quattrocento" pitchFamily="34" charset="-120"/>
              </a:rPr>
              <a:t>draggable objects</a:t>
            </a:r>
            <a:r>
              <a:rPr lang="en-US" sz="2000" dirty="0">
                <a:solidFill>
                  <a:srgbClr val="F9EEE7"/>
                </a:solidFill>
                <a:latin typeface="Quattrocento" pitchFamily="34" charset="0"/>
                <a:ea typeface="Quattrocento" pitchFamily="34" charset="-122"/>
                <a:cs typeface="Quattrocento" pitchFamily="34" charset="-120"/>
              </a:rPr>
              <a:t> within the scene.</a:t>
            </a:r>
            <a:endParaRPr lang="en-US" sz="2000" dirty="0"/>
          </a:p>
        </p:txBody>
      </p:sp>
      <p:sp>
        <p:nvSpPr>
          <p:cNvPr id="7" name="Text 5"/>
          <p:cNvSpPr/>
          <p:nvPr/>
        </p:nvSpPr>
        <p:spPr>
          <a:xfrm>
            <a:off x="5847398" y="3511629"/>
            <a:ext cx="2614017" cy="326827"/>
          </a:xfrm>
          <a:prstGeom prst="rect">
            <a:avLst/>
          </a:prstGeom>
          <a:noFill/>
          <a:ln/>
        </p:spPr>
        <p:txBody>
          <a:bodyPr wrap="none" rtlCol="0" anchor="t"/>
          <a:lstStyle/>
          <a:p>
            <a:pPr marL="0" indent="0">
              <a:lnSpc>
                <a:spcPts val="2573"/>
              </a:lnSpc>
              <a:buNone/>
            </a:pPr>
            <a:r>
              <a:rPr lang="en-US" sz="2400" b="1" dirty="0">
                <a:solidFill>
                  <a:srgbClr val="FFD9BE"/>
                </a:solidFill>
                <a:latin typeface="Quattrocento" pitchFamily="34" charset="0"/>
                <a:ea typeface="Quattrocento" pitchFamily="34" charset="-122"/>
                <a:cs typeface="Quattrocento" pitchFamily="34" charset="-120"/>
              </a:rPr>
              <a:t>Group Dragging</a:t>
            </a:r>
            <a:endParaRPr lang="en-US" sz="2400" b="1" dirty="0"/>
          </a:p>
        </p:txBody>
      </p:sp>
      <p:sp>
        <p:nvSpPr>
          <p:cNvPr id="8" name="Text 6"/>
          <p:cNvSpPr/>
          <p:nvPr/>
        </p:nvSpPr>
        <p:spPr>
          <a:xfrm>
            <a:off x="5847398" y="4060627"/>
            <a:ext cx="2949416" cy="2195986"/>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The system handles group dragging, ensuring a </a:t>
            </a:r>
            <a:r>
              <a:rPr lang="en-US" sz="2000" b="1" dirty="0">
                <a:solidFill>
                  <a:srgbClr val="F9EEE7"/>
                </a:solidFill>
                <a:latin typeface="Quattrocento" pitchFamily="34" charset="0"/>
                <a:ea typeface="Quattrocento" pitchFamily="34" charset="-122"/>
                <a:cs typeface="Quattrocento" pitchFamily="34" charset="-120"/>
              </a:rPr>
              <a:t>smooth interaction process </a:t>
            </a:r>
            <a:r>
              <a:rPr lang="en-US" sz="2000" dirty="0">
                <a:solidFill>
                  <a:srgbClr val="F9EEE7"/>
                </a:solidFill>
                <a:latin typeface="Quattrocento" pitchFamily="34" charset="0"/>
                <a:ea typeface="Quattrocento" pitchFamily="34" charset="-122"/>
                <a:cs typeface="Quattrocento" pitchFamily="34" charset="-120"/>
              </a:rPr>
              <a:t>for users.</a:t>
            </a:r>
            <a:endParaRPr lang="en-US" sz="2000" dirty="0"/>
          </a:p>
        </p:txBody>
      </p:sp>
      <p:sp>
        <p:nvSpPr>
          <p:cNvPr id="9" name="Text 7"/>
          <p:cNvSpPr/>
          <p:nvPr/>
        </p:nvSpPr>
        <p:spPr>
          <a:xfrm>
            <a:off x="9346406" y="3511629"/>
            <a:ext cx="2614017" cy="326827"/>
          </a:xfrm>
          <a:prstGeom prst="rect">
            <a:avLst/>
          </a:prstGeom>
          <a:noFill/>
          <a:ln/>
        </p:spPr>
        <p:txBody>
          <a:bodyPr wrap="none" rtlCol="0" anchor="t"/>
          <a:lstStyle/>
          <a:p>
            <a:pPr marL="0" indent="0">
              <a:lnSpc>
                <a:spcPts val="2573"/>
              </a:lnSpc>
              <a:buNone/>
            </a:pPr>
            <a:r>
              <a:rPr lang="en-US" sz="2400" b="1" dirty="0">
                <a:solidFill>
                  <a:srgbClr val="FFD9BE"/>
                </a:solidFill>
                <a:latin typeface="Quattrocento" pitchFamily="34" charset="0"/>
                <a:ea typeface="Quattrocento" pitchFamily="34" charset="-122"/>
                <a:cs typeface="Quattrocento" pitchFamily="34" charset="-120"/>
              </a:rPr>
              <a:t>Orbit Controls</a:t>
            </a:r>
            <a:endParaRPr lang="en-US" sz="2400" b="1" dirty="0"/>
          </a:p>
        </p:txBody>
      </p:sp>
      <p:sp>
        <p:nvSpPr>
          <p:cNvPr id="10" name="Text 8"/>
          <p:cNvSpPr/>
          <p:nvPr/>
        </p:nvSpPr>
        <p:spPr>
          <a:xfrm>
            <a:off x="9346406" y="4060626"/>
            <a:ext cx="2949416" cy="2195985"/>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Orbit controls are also implemented, allowing for an </a:t>
            </a:r>
            <a:r>
              <a:rPr lang="en-US" sz="2000" b="1" dirty="0">
                <a:solidFill>
                  <a:srgbClr val="F9EEE7"/>
                </a:solidFill>
                <a:latin typeface="Quattrocento" pitchFamily="34" charset="0"/>
                <a:ea typeface="Quattrocento" pitchFamily="34" charset="-122"/>
                <a:cs typeface="Quattrocento" pitchFamily="34" charset="-120"/>
              </a:rPr>
              <a:t>intuitive</a:t>
            </a:r>
            <a:r>
              <a:rPr lang="en-US" sz="2000" dirty="0">
                <a:solidFill>
                  <a:srgbClr val="F9EEE7"/>
                </a:solidFill>
                <a:latin typeface="Quattrocento" pitchFamily="34" charset="0"/>
                <a:ea typeface="Quattrocento" pitchFamily="34" charset="-122"/>
                <a:cs typeface="Quattrocento" pitchFamily="34" charset="-120"/>
              </a:rPr>
              <a:t> and</a:t>
            </a:r>
            <a:r>
              <a:rPr lang="en-US" sz="2000" b="1" dirty="0">
                <a:solidFill>
                  <a:srgbClr val="F9EEE7"/>
                </a:solidFill>
                <a:latin typeface="Quattrocento" pitchFamily="34" charset="0"/>
                <a:ea typeface="Quattrocento" pitchFamily="34" charset="-122"/>
                <a:cs typeface="Quattrocento" pitchFamily="34" charset="-120"/>
              </a:rPr>
              <a:t> user-friendly</a:t>
            </a:r>
            <a:r>
              <a:rPr lang="en-US" sz="2000" dirty="0">
                <a:solidFill>
                  <a:srgbClr val="F9EEE7"/>
                </a:solidFill>
                <a:latin typeface="Quattrocento" pitchFamily="34" charset="0"/>
                <a:ea typeface="Quattrocento" pitchFamily="34" charset="-122"/>
                <a:cs typeface="Quattrocento" pitchFamily="34" charset="-120"/>
              </a:rPr>
              <a:t> interface during the drag-and-drop process.</a:t>
            </a:r>
            <a:endParaRPr lang="en-US" sz="2000" dirty="0"/>
          </a:p>
        </p:txBody>
      </p:sp>
      <p:sp>
        <p:nvSpPr>
          <p:cNvPr id="12" name="Text 2">
            <a:extLst>
              <a:ext uri="{FF2B5EF4-FFF2-40B4-BE49-F238E27FC236}">
                <a16:creationId xmlns:a16="http://schemas.microsoft.com/office/drawing/2014/main" id="{8C13F4FF-425B-4644-96C3-58808618CCB0}"/>
              </a:ext>
            </a:extLst>
          </p:cNvPr>
          <p:cNvSpPr/>
          <p:nvPr/>
        </p:nvSpPr>
        <p:spPr>
          <a:xfrm>
            <a:off x="2095797" y="450772"/>
            <a:ext cx="9523036" cy="642699"/>
          </a:xfrm>
          <a:prstGeom prst="rect">
            <a:avLst/>
          </a:prstGeom>
          <a:noFill/>
          <a:ln/>
        </p:spPr>
        <p:txBody>
          <a:bodyPr wrap="none" rtlCol="0" anchor="t"/>
          <a:lstStyle/>
          <a:p>
            <a:pPr algn="ctr">
              <a:lnSpc>
                <a:spcPts val="5062"/>
              </a:lnSpc>
            </a:pPr>
            <a:r>
              <a:rPr lang="en-US" sz="4400" dirty="0">
                <a:solidFill>
                  <a:srgbClr val="FFD9BE"/>
                </a:solidFill>
                <a:latin typeface="Quattrocento" pitchFamily="34" charset="0"/>
                <a:ea typeface="Quattrocento" pitchFamily="34" charset="-122"/>
                <a:cs typeface="Quattrocento" pitchFamily="34" charset="-120"/>
              </a:rPr>
              <a:t>3D Furniture Interaction and Controls</a:t>
            </a:r>
            <a:r>
              <a:rPr lang="en-US" sz="4400" dirty="0"/>
              <a:t> </a:t>
            </a:r>
            <a:r>
              <a:rPr lang="en-US" sz="2400" dirty="0">
                <a:solidFill>
                  <a:srgbClr val="FFD9BE"/>
                </a:solidFill>
                <a:latin typeface="Quattrocento" pitchFamily="34" charset="0"/>
                <a:ea typeface="Quattrocento" pitchFamily="34" charset="-122"/>
                <a:cs typeface="Quattrocento" pitchFamily="34" charset="-120"/>
              </a:rPr>
              <a:t>(4/4)</a:t>
            </a:r>
            <a:endParaRPr lang="en-US" sz="4400" dirty="0"/>
          </a:p>
        </p:txBody>
      </p:sp>
      <p:pic>
        <p:nvPicPr>
          <p:cNvPr id="13" name="Picture 12">
            <a:extLst>
              <a:ext uri="{FF2B5EF4-FFF2-40B4-BE49-F238E27FC236}">
                <a16:creationId xmlns:a16="http://schemas.microsoft.com/office/drawing/2014/main" id="{51E0D56B-927D-4A3F-9697-8F95FF9257CB}"/>
              </a:ext>
            </a:extLst>
          </p:cNvPr>
          <p:cNvPicPr>
            <a:picLocks noChangeAspect="1"/>
          </p:cNvPicPr>
          <p:nvPr/>
        </p:nvPicPr>
        <p:blipFill rotWithShape="1">
          <a:blip r:embed="rId3">
            <a:extLst>
              <a:ext uri="{28A0092B-C50C-407E-A947-70E740481C1C}">
                <a14:useLocalDpi xmlns:a14="http://schemas.microsoft.com/office/drawing/2010/main" val="0"/>
              </a:ext>
            </a:extLst>
          </a:blip>
          <a:srcRect l="20587" t="23850" r="15892" b="10482"/>
          <a:stretch/>
        </p:blipFill>
        <p:spPr bwMode="auto">
          <a:xfrm>
            <a:off x="5041229" y="6081824"/>
            <a:ext cx="4561754" cy="1974358"/>
          </a:xfrm>
          <a:prstGeom prst="rect">
            <a:avLst/>
          </a:prstGeom>
          <a:ln>
            <a:noFill/>
          </a:ln>
          <a:extLst>
            <a:ext uri="{53640926-AAD7-44D8-BBD7-CCE9431645EC}">
              <a14:shadowObscured xmlns:a14="http://schemas.microsoft.com/office/drawing/2010/main"/>
            </a:ext>
          </a:extLst>
        </p:spPr>
      </p:pic>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8310800" y="0"/>
            <a:ext cx="6319600" cy="8229600"/>
          </a:xfrm>
          <a:prstGeom prst="rect">
            <a:avLst/>
          </a:prstGeom>
        </p:spPr>
      </p:pic>
      <p:sp>
        <p:nvSpPr>
          <p:cNvPr id="5" name="Text 2"/>
          <p:cNvSpPr/>
          <p:nvPr/>
        </p:nvSpPr>
        <p:spPr>
          <a:xfrm>
            <a:off x="416600" y="3382687"/>
            <a:ext cx="7477601" cy="2705695"/>
          </a:xfrm>
          <a:prstGeom prst="rect">
            <a:avLst/>
          </a:prstGeom>
          <a:noFill/>
          <a:ln/>
        </p:spPr>
        <p:txBody>
          <a:bodyPr wrap="square" rtlCol="0" anchor="t"/>
          <a:lstStyle/>
          <a:p>
            <a:pPr marL="0" indent="0" algn="ctr">
              <a:lnSpc>
                <a:spcPts val="7101"/>
              </a:lnSpc>
              <a:buNone/>
            </a:pPr>
            <a:r>
              <a:rPr lang="en-US" sz="5400" dirty="0">
                <a:solidFill>
                  <a:srgbClr val="FFD9BE"/>
                </a:solidFill>
                <a:latin typeface="Quattrocento" pitchFamily="34" charset="0"/>
                <a:ea typeface="Quattrocento" pitchFamily="34" charset="-122"/>
                <a:cs typeface="Quattrocento" pitchFamily="34" charset="-120"/>
              </a:rPr>
              <a:t>2D and 3D View Buttons </a:t>
            </a:r>
            <a:r>
              <a:rPr lang="en-US" sz="2800" dirty="0">
                <a:solidFill>
                  <a:srgbClr val="FFD9BE"/>
                </a:solidFill>
                <a:latin typeface="Quattrocento" pitchFamily="34" charset="0"/>
                <a:ea typeface="Quattrocento" pitchFamily="34" charset="-122"/>
                <a:cs typeface="Quattrocento" pitchFamily="34" charset="-120"/>
              </a:rPr>
              <a:t>(0/2)</a:t>
            </a:r>
            <a:endParaRPr lang="en-US" sz="5681" dirty="0"/>
          </a:p>
        </p:txBody>
      </p:sp>
    </p:spTree>
    <p:extLst>
      <p:ext uri="{BB962C8B-B14F-4D97-AF65-F5344CB8AC3E}">
        <p14:creationId xmlns:p14="http://schemas.microsoft.com/office/powerpoint/2010/main" val="277961482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3877567" y="908405"/>
            <a:ext cx="6281023" cy="653415"/>
          </a:xfrm>
          <a:prstGeom prst="rect">
            <a:avLst/>
          </a:prstGeom>
          <a:noFill/>
          <a:ln/>
        </p:spPr>
        <p:txBody>
          <a:bodyPr wrap="none" rtlCol="0" anchor="t"/>
          <a:lstStyle/>
          <a:p>
            <a:pPr marL="571500" indent="-571500">
              <a:lnSpc>
                <a:spcPts val="5146"/>
              </a:lnSpc>
              <a:buFont typeface="Courier New" panose="02070309020205020404" pitchFamily="49" charset="0"/>
              <a:buChar char="o"/>
            </a:pPr>
            <a:r>
              <a:rPr lang="en-US" sz="3600" dirty="0">
                <a:solidFill>
                  <a:srgbClr val="FFD9BE"/>
                </a:solidFill>
                <a:latin typeface="Quattrocento" pitchFamily="34" charset="0"/>
                <a:ea typeface="Quattrocento" pitchFamily="34" charset="-122"/>
                <a:cs typeface="Quattrocento" pitchFamily="34" charset="-120"/>
              </a:rPr>
              <a:t>Reasons for Project Choice</a:t>
            </a:r>
            <a:endParaRPr lang="en-US" sz="3600" dirty="0"/>
          </a:p>
        </p:txBody>
      </p:sp>
      <p:sp>
        <p:nvSpPr>
          <p:cNvPr id="5" name="Shape 3"/>
          <p:cNvSpPr/>
          <p:nvPr/>
        </p:nvSpPr>
        <p:spPr>
          <a:xfrm>
            <a:off x="2348389" y="1815227"/>
            <a:ext cx="4855726" cy="2570678"/>
          </a:xfrm>
          <a:prstGeom prst="roundRect">
            <a:avLst>
              <a:gd name="adj" fmla="val 2593"/>
            </a:avLst>
          </a:prstGeom>
          <a:solidFill>
            <a:srgbClr val="234A49"/>
          </a:solidFill>
          <a:ln/>
        </p:spPr>
      </p:sp>
      <p:sp>
        <p:nvSpPr>
          <p:cNvPr id="6" name="Text 4"/>
          <p:cNvSpPr/>
          <p:nvPr/>
        </p:nvSpPr>
        <p:spPr>
          <a:xfrm>
            <a:off x="2570559" y="2037397"/>
            <a:ext cx="2614017" cy="326827"/>
          </a:xfrm>
          <a:prstGeom prst="rect">
            <a:avLst/>
          </a:prstGeom>
          <a:noFill/>
          <a:ln/>
        </p:spPr>
        <p:txBody>
          <a:bodyPr wrap="non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Lack of Inspiration</a:t>
            </a:r>
            <a:endParaRPr lang="en-US" sz="2400" dirty="0"/>
          </a:p>
        </p:txBody>
      </p:sp>
      <p:sp>
        <p:nvSpPr>
          <p:cNvPr id="7" name="Text 5"/>
          <p:cNvSpPr/>
          <p:nvPr/>
        </p:nvSpPr>
        <p:spPr>
          <a:xfrm>
            <a:off x="2570559" y="2497455"/>
            <a:ext cx="4411385" cy="1666280"/>
          </a:xfrm>
          <a:prstGeom prst="rect">
            <a:avLst/>
          </a:prstGeom>
          <a:noFill/>
          <a:ln/>
        </p:spPr>
        <p:txBody>
          <a:bodyPr wrap="square" rtlCol="0" anchor="t"/>
          <a:lstStyle/>
          <a:p>
            <a:pPr marL="0" indent="0">
              <a:lnSpc>
                <a:spcPct val="150000"/>
              </a:lnSpc>
              <a:buNone/>
            </a:pPr>
            <a:r>
              <a:rPr lang="en-US" sz="2000" dirty="0">
                <a:solidFill>
                  <a:srgbClr val="F9EEE7"/>
                </a:solidFill>
                <a:latin typeface="Quattrocento" pitchFamily="34" charset="0"/>
                <a:ea typeface="Quattrocento" pitchFamily="34" charset="-122"/>
                <a:cs typeface="Quattrocento" pitchFamily="34" charset="-120"/>
              </a:rPr>
              <a:t>Many people struggle to find the right design inspiration for their interior spaces.</a:t>
            </a:r>
            <a:endParaRPr lang="en-US" sz="2000" dirty="0"/>
          </a:p>
        </p:txBody>
      </p:sp>
      <p:sp>
        <p:nvSpPr>
          <p:cNvPr id="8" name="Shape 6"/>
          <p:cNvSpPr/>
          <p:nvPr/>
        </p:nvSpPr>
        <p:spPr>
          <a:xfrm>
            <a:off x="7426285" y="1815227"/>
            <a:ext cx="4855726" cy="2570678"/>
          </a:xfrm>
          <a:prstGeom prst="roundRect">
            <a:avLst>
              <a:gd name="adj" fmla="val 2593"/>
            </a:avLst>
          </a:prstGeom>
          <a:solidFill>
            <a:srgbClr val="234A49"/>
          </a:solidFill>
          <a:ln/>
        </p:spPr>
      </p:sp>
      <p:sp>
        <p:nvSpPr>
          <p:cNvPr id="9" name="Text 7"/>
          <p:cNvSpPr/>
          <p:nvPr/>
        </p:nvSpPr>
        <p:spPr>
          <a:xfrm>
            <a:off x="7648456" y="2037397"/>
            <a:ext cx="3403283" cy="326827"/>
          </a:xfrm>
          <a:prstGeom prst="rect">
            <a:avLst/>
          </a:prstGeom>
          <a:noFill/>
          <a:ln/>
        </p:spPr>
        <p:txBody>
          <a:bodyPr wrap="non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Difficulty Visualizing Designs</a:t>
            </a:r>
            <a:endParaRPr lang="en-US" sz="2400" dirty="0"/>
          </a:p>
        </p:txBody>
      </p:sp>
      <p:sp>
        <p:nvSpPr>
          <p:cNvPr id="10" name="Text 8"/>
          <p:cNvSpPr/>
          <p:nvPr/>
        </p:nvSpPr>
        <p:spPr>
          <a:xfrm>
            <a:off x="7648456" y="2497455"/>
            <a:ext cx="4411385" cy="1666280"/>
          </a:xfrm>
          <a:prstGeom prst="rect">
            <a:avLst/>
          </a:prstGeom>
          <a:noFill/>
          <a:ln/>
        </p:spPr>
        <p:txBody>
          <a:bodyPr wrap="square" rtlCol="0" anchor="t"/>
          <a:lstStyle/>
          <a:p>
            <a:pPr marL="0" indent="0">
              <a:lnSpc>
                <a:spcPct val="150000"/>
              </a:lnSpc>
              <a:buNone/>
            </a:pPr>
            <a:r>
              <a:rPr lang="en-US" sz="2000" dirty="0">
                <a:solidFill>
                  <a:srgbClr val="F9EEE7"/>
                </a:solidFill>
                <a:latin typeface="Quattrocento" pitchFamily="34" charset="0"/>
                <a:ea typeface="Quattrocento" pitchFamily="34" charset="-122"/>
                <a:cs typeface="Quattrocento" pitchFamily="34" charset="-120"/>
              </a:rPr>
              <a:t>It can be hard to imagine what a design will look like before it's implemented. </a:t>
            </a:r>
            <a:endParaRPr lang="en-US" sz="2000" dirty="0"/>
          </a:p>
        </p:txBody>
      </p:sp>
      <p:sp>
        <p:nvSpPr>
          <p:cNvPr id="11" name="Shape 9"/>
          <p:cNvSpPr/>
          <p:nvPr/>
        </p:nvSpPr>
        <p:spPr>
          <a:xfrm>
            <a:off x="2348389" y="4608076"/>
            <a:ext cx="4855726" cy="2903934"/>
          </a:xfrm>
          <a:prstGeom prst="roundRect">
            <a:avLst>
              <a:gd name="adj" fmla="val 2295"/>
            </a:avLst>
          </a:prstGeom>
          <a:solidFill>
            <a:srgbClr val="234A49"/>
          </a:solidFill>
          <a:ln/>
        </p:spPr>
      </p:sp>
      <p:sp>
        <p:nvSpPr>
          <p:cNvPr id="12" name="Text 10"/>
          <p:cNvSpPr/>
          <p:nvPr/>
        </p:nvSpPr>
        <p:spPr>
          <a:xfrm>
            <a:off x="2570559" y="4830247"/>
            <a:ext cx="2633067" cy="326827"/>
          </a:xfrm>
          <a:prstGeom prst="rect">
            <a:avLst/>
          </a:prstGeom>
          <a:noFill/>
          <a:ln/>
        </p:spPr>
        <p:txBody>
          <a:bodyPr wrap="non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Cost and Time Errors</a:t>
            </a:r>
            <a:endParaRPr lang="en-US" sz="2400" dirty="0"/>
          </a:p>
        </p:txBody>
      </p:sp>
      <p:sp>
        <p:nvSpPr>
          <p:cNvPr id="13" name="Text 11"/>
          <p:cNvSpPr/>
          <p:nvPr/>
        </p:nvSpPr>
        <p:spPr>
          <a:xfrm>
            <a:off x="2570559" y="5290304"/>
            <a:ext cx="4411385" cy="1333024"/>
          </a:xfrm>
          <a:prstGeom prst="rect">
            <a:avLst/>
          </a:prstGeom>
          <a:noFill/>
          <a:ln/>
        </p:spPr>
        <p:txBody>
          <a:bodyPr wrap="square" rtlCol="0" anchor="t"/>
          <a:lstStyle/>
          <a:p>
            <a:pPr marL="0" indent="0">
              <a:lnSpc>
                <a:spcPct val="150000"/>
              </a:lnSpc>
              <a:buNone/>
            </a:pPr>
            <a:r>
              <a:rPr lang="en-US" sz="2000" dirty="0">
                <a:solidFill>
                  <a:srgbClr val="F9EEE7"/>
                </a:solidFill>
                <a:latin typeface="Quattrocento" pitchFamily="34" charset="0"/>
                <a:ea typeface="Quattrocento" pitchFamily="34" charset="-122"/>
                <a:cs typeface="Quattrocento" pitchFamily="34" charset="-120"/>
              </a:rPr>
              <a:t>Implementing interior design changes can be costly and time-consuming, especially if mistakes are made. </a:t>
            </a:r>
            <a:endParaRPr lang="en-US" sz="2000" dirty="0"/>
          </a:p>
        </p:txBody>
      </p:sp>
      <p:sp>
        <p:nvSpPr>
          <p:cNvPr id="14" name="Shape 12"/>
          <p:cNvSpPr/>
          <p:nvPr/>
        </p:nvSpPr>
        <p:spPr>
          <a:xfrm>
            <a:off x="7426285" y="4608076"/>
            <a:ext cx="4855726" cy="2903934"/>
          </a:xfrm>
          <a:prstGeom prst="roundRect">
            <a:avLst>
              <a:gd name="adj" fmla="val 2295"/>
            </a:avLst>
          </a:prstGeom>
          <a:solidFill>
            <a:srgbClr val="234A49"/>
          </a:solidFill>
          <a:ln/>
        </p:spPr>
      </p:sp>
      <p:sp>
        <p:nvSpPr>
          <p:cNvPr id="15" name="Text 13"/>
          <p:cNvSpPr/>
          <p:nvPr/>
        </p:nvSpPr>
        <p:spPr>
          <a:xfrm>
            <a:off x="7648456" y="4830247"/>
            <a:ext cx="2666524" cy="326827"/>
          </a:xfrm>
          <a:prstGeom prst="rect">
            <a:avLst/>
          </a:prstGeom>
          <a:noFill/>
          <a:ln/>
        </p:spPr>
        <p:txBody>
          <a:bodyPr wrap="non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Rising Costs of Experts</a:t>
            </a:r>
            <a:endParaRPr lang="en-US" sz="2400" dirty="0"/>
          </a:p>
        </p:txBody>
      </p:sp>
      <p:sp>
        <p:nvSpPr>
          <p:cNvPr id="16" name="Text 14"/>
          <p:cNvSpPr/>
          <p:nvPr/>
        </p:nvSpPr>
        <p:spPr>
          <a:xfrm>
            <a:off x="7648456" y="5290304"/>
            <a:ext cx="4411385" cy="1999536"/>
          </a:xfrm>
          <a:prstGeom prst="rect">
            <a:avLst/>
          </a:prstGeom>
          <a:noFill/>
          <a:ln/>
        </p:spPr>
        <p:txBody>
          <a:bodyPr wrap="square" rtlCol="0" anchor="t"/>
          <a:lstStyle/>
          <a:p>
            <a:pPr marL="0" indent="0">
              <a:lnSpc>
                <a:spcPct val="150000"/>
              </a:lnSpc>
              <a:buNone/>
            </a:pPr>
            <a:r>
              <a:rPr lang="en-US" sz="2000" dirty="0">
                <a:solidFill>
                  <a:srgbClr val="F9EEE7"/>
                </a:solidFill>
                <a:latin typeface="Quattrocento" pitchFamily="34" charset="0"/>
                <a:ea typeface="Quattrocento" pitchFamily="34" charset="-122"/>
                <a:cs typeface="Quattrocento" pitchFamily="34" charset="-120"/>
              </a:rPr>
              <a:t>The increasing prices of interior design professionals can make their services inaccessible for many people.</a:t>
            </a:r>
            <a:endParaRPr lang="en-US" sz="2000" dirty="0"/>
          </a:p>
        </p:txBody>
      </p:sp>
      <p:sp>
        <p:nvSpPr>
          <p:cNvPr id="17" name="Text 2">
            <a:extLst>
              <a:ext uri="{FF2B5EF4-FFF2-40B4-BE49-F238E27FC236}">
                <a16:creationId xmlns:a16="http://schemas.microsoft.com/office/drawing/2014/main" id="{07956A26-45EE-F869-8E17-D638F765B36C}"/>
              </a:ext>
            </a:extLst>
          </p:cNvPr>
          <p:cNvSpPr/>
          <p:nvPr/>
        </p:nvSpPr>
        <p:spPr>
          <a:xfrm>
            <a:off x="458925" y="254990"/>
            <a:ext cx="6837283" cy="653415"/>
          </a:xfrm>
          <a:prstGeom prst="rect">
            <a:avLst/>
          </a:prstGeom>
          <a:noFill/>
          <a:ln/>
        </p:spPr>
        <p:txBody>
          <a:bodyPr wrap="none" rtlCol="0" anchor="t"/>
          <a:lstStyle/>
          <a:p>
            <a:pPr marL="0" indent="0">
              <a:lnSpc>
                <a:spcPts val="5146"/>
              </a:lnSpc>
              <a:buNone/>
            </a:pPr>
            <a:r>
              <a:rPr lang="en-US" sz="4800" dirty="0">
                <a:solidFill>
                  <a:srgbClr val="FFD9BE"/>
                </a:solidFill>
                <a:latin typeface="Quattrocento" pitchFamily="34" charset="0"/>
              </a:rPr>
              <a:t>Introduction</a:t>
            </a:r>
            <a:endParaRPr lang="en-US" sz="4800" dirty="0"/>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30242" y="0"/>
            <a:ext cx="14630400" cy="8229600"/>
          </a:xfrm>
          <a:prstGeom prst="rect">
            <a:avLst/>
          </a:prstGeom>
          <a:solidFill>
            <a:srgbClr val="123332"/>
          </a:solidFill>
          <a:ln/>
        </p:spPr>
        <p:txBody>
          <a:bodyPr/>
          <a:lstStyle/>
          <a:p>
            <a:endParaRPr lang="en-US"/>
          </a:p>
        </p:txBody>
      </p:sp>
      <p:sp>
        <p:nvSpPr>
          <p:cNvPr id="4" name="Text 2"/>
          <p:cNvSpPr/>
          <p:nvPr/>
        </p:nvSpPr>
        <p:spPr>
          <a:xfrm>
            <a:off x="726417" y="257040"/>
            <a:ext cx="7199811" cy="653415"/>
          </a:xfrm>
          <a:prstGeom prst="rect">
            <a:avLst/>
          </a:prstGeom>
          <a:noFill/>
          <a:ln/>
        </p:spPr>
        <p:txBody>
          <a:bodyPr wrap="none" rtlCol="0" anchor="t"/>
          <a:lstStyle/>
          <a:p>
            <a:pPr marL="0" indent="0">
              <a:lnSpc>
                <a:spcPts val="5146"/>
              </a:lnSpc>
              <a:buNone/>
            </a:pPr>
            <a:r>
              <a:rPr lang="en-US" sz="4800" dirty="0">
                <a:solidFill>
                  <a:srgbClr val="FFD9BE"/>
                </a:solidFill>
                <a:latin typeface="Quattrocento" pitchFamily="34" charset="0"/>
                <a:ea typeface="Quattrocento" pitchFamily="34" charset="-122"/>
                <a:cs typeface="Quattrocento" pitchFamily="34" charset="-120"/>
              </a:rPr>
              <a:t>2D and 3D View Buttons </a:t>
            </a:r>
            <a:r>
              <a:rPr lang="en-US" sz="2800" dirty="0">
                <a:solidFill>
                  <a:srgbClr val="FFD9BE"/>
                </a:solidFill>
                <a:latin typeface="Quattrocento" pitchFamily="34" charset="0"/>
                <a:ea typeface="Quattrocento" pitchFamily="34" charset="-122"/>
                <a:cs typeface="Quattrocento" pitchFamily="34" charset="-120"/>
              </a:rPr>
              <a:t>(1/2)</a:t>
            </a:r>
            <a:endParaRPr lang="en-US" sz="4117" dirty="0"/>
          </a:p>
        </p:txBody>
      </p:sp>
      <p:sp>
        <p:nvSpPr>
          <p:cNvPr id="5" name="Shape 3"/>
          <p:cNvSpPr/>
          <p:nvPr/>
        </p:nvSpPr>
        <p:spPr>
          <a:xfrm>
            <a:off x="878818" y="3449419"/>
            <a:ext cx="499943" cy="499943"/>
          </a:xfrm>
          <a:prstGeom prst="roundRect">
            <a:avLst>
              <a:gd name="adj" fmla="val 13333"/>
            </a:avLst>
          </a:prstGeom>
          <a:solidFill>
            <a:srgbClr val="234A49"/>
          </a:solidFill>
          <a:ln/>
        </p:spPr>
        <p:txBody>
          <a:bodyPr/>
          <a:lstStyle/>
          <a:p>
            <a:endParaRPr lang="en-US"/>
          </a:p>
        </p:txBody>
      </p:sp>
      <p:sp>
        <p:nvSpPr>
          <p:cNvPr id="6" name="Text 4"/>
          <p:cNvSpPr/>
          <p:nvPr/>
        </p:nvSpPr>
        <p:spPr>
          <a:xfrm>
            <a:off x="1073246" y="3542525"/>
            <a:ext cx="111085"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1</a:t>
            </a:r>
            <a:endParaRPr lang="en-US" sz="2470" dirty="0"/>
          </a:p>
        </p:txBody>
      </p:sp>
      <p:sp>
        <p:nvSpPr>
          <p:cNvPr id="7" name="Text 5"/>
          <p:cNvSpPr/>
          <p:nvPr/>
        </p:nvSpPr>
        <p:spPr>
          <a:xfrm>
            <a:off x="1378761" y="3502511"/>
            <a:ext cx="3658910" cy="326827"/>
          </a:xfrm>
          <a:prstGeom prst="rect">
            <a:avLst/>
          </a:prstGeom>
          <a:noFill/>
          <a:ln/>
        </p:spPr>
        <p:txBody>
          <a:bodyPr wrap="non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Toggle Between 2D &amp; 3D Views</a:t>
            </a:r>
            <a:endParaRPr lang="en-US" sz="2400" dirty="0"/>
          </a:p>
        </p:txBody>
      </p:sp>
      <p:sp>
        <p:nvSpPr>
          <p:cNvPr id="8" name="Text 6"/>
          <p:cNvSpPr/>
          <p:nvPr/>
        </p:nvSpPr>
        <p:spPr>
          <a:xfrm>
            <a:off x="1324986" y="4523867"/>
            <a:ext cx="4133612" cy="999768"/>
          </a:xfrm>
          <a:prstGeom prst="rect">
            <a:avLst/>
          </a:prstGeom>
          <a:noFill/>
          <a:ln/>
        </p:spPr>
        <p:txBody>
          <a:bodyPr wrap="square" rtlCol="0" anchor="t"/>
          <a:lstStyle/>
          <a:p>
            <a:pPr marL="0" indent="0">
              <a:lnSpc>
                <a:spcPts val="2624"/>
              </a:lnSpc>
              <a:buNone/>
            </a:pPr>
            <a:r>
              <a:rPr lang="en-US" sz="2000" dirty="0">
                <a:solidFill>
                  <a:srgbClr val="F9EEE7"/>
                </a:solidFill>
                <a:latin typeface="Quattrocento" pitchFamily="34" charset="0"/>
                <a:ea typeface="Quattrocento" pitchFamily="34" charset="-122"/>
                <a:cs typeface="Quattrocento" pitchFamily="34" charset="-120"/>
              </a:rPr>
              <a:t>Adjust the visibility of related buttons to allow users to switch between 2D and 3D views.</a:t>
            </a:r>
            <a:endParaRPr lang="en-US" sz="2000" dirty="0"/>
          </a:p>
        </p:txBody>
      </p:sp>
      <p:sp>
        <p:nvSpPr>
          <p:cNvPr id="9" name="Shape 7"/>
          <p:cNvSpPr/>
          <p:nvPr/>
        </p:nvSpPr>
        <p:spPr>
          <a:xfrm>
            <a:off x="6605053" y="3449418"/>
            <a:ext cx="499943" cy="499943"/>
          </a:xfrm>
          <a:prstGeom prst="roundRect">
            <a:avLst>
              <a:gd name="adj" fmla="val 13333"/>
            </a:avLst>
          </a:prstGeom>
          <a:solidFill>
            <a:srgbClr val="234A49"/>
          </a:solidFill>
          <a:ln/>
        </p:spPr>
        <p:txBody>
          <a:bodyPr/>
          <a:lstStyle/>
          <a:p>
            <a:endParaRPr lang="en-US"/>
          </a:p>
        </p:txBody>
      </p:sp>
      <p:sp>
        <p:nvSpPr>
          <p:cNvPr id="10" name="Text 8"/>
          <p:cNvSpPr/>
          <p:nvPr/>
        </p:nvSpPr>
        <p:spPr>
          <a:xfrm>
            <a:off x="6770966" y="3542524"/>
            <a:ext cx="168116"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2</a:t>
            </a:r>
            <a:endParaRPr lang="en-US" sz="2470" dirty="0"/>
          </a:p>
        </p:txBody>
      </p:sp>
      <p:sp>
        <p:nvSpPr>
          <p:cNvPr id="11" name="Text 9"/>
          <p:cNvSpPr/>
          <p:nvPr/>
        </p:nvSpPr>
        <p:spPr>
          <a:xfrm>
            <a:off x="7104995" y="3435870"/>
            <a:ext cx="4133612" cy="653653"/>
          </a:xfrm>
          <a:prstGeom prst="rect">
            <a:avLst/>
          </a:prstGeom>
          <a:noFill/>
          <a:ln/>
        </p:spPr>
        <p:txBody>
          <a:bodyPr wrap="squar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Clear All Shapes (2D) &amp; Furniture (3D)</a:t>
            </a:r>
            <a:endParaRPr lang="en-US" sz="2400" dirty="0"/>
          </a:p>
        </p:txBody>
      </p:sp>
      <p:sp>
        <p:nvSpPr>
          <p:cNvPr id="12" name="Text 10"/>
          <p:cNvSpPr/>
          <p:nvPr/>
        </p:nvSpPr>
        <p:spPr>
          <a:xfrm>
            <a:off x="7104996" y="4450044"/>
            <a:ext cx="4133612" cy="666512"/>
          </a:xfrm>
          <a:prstGeom prst="rect">
            <a:avLst/>
          </a:prstGeom>
          <a:noFill/>
          <a:ln/>
        </p:spPr>
        <p:txBody>
          <a:bodyPr wrap="square" rtlCol="0" anchor="t"/>
          <a:lstStyle/>
          <a:p>
            <a:pPr marL="0" indent="0">
              <a:lnSpc>
                <a:spcPts val="2624"/>
              </a:lnSpc>
              <a:buNone/>
            </a:pPr>
            <a:r>
              <a:rPr lang="en-US" sz="2000" dirty="0">
                <a:solidFill>
                  <a:srgbClr val="F9EEE7"/>
                </a:solidFill>
                <a:latin typeface="Quattrocento" pitchFamily="34" charset="0"/>
                <a:ea typeface="Quattrocento" pitchFamily="34" charset="-122"/>
                <a:cs typeface="Quattrocento" pitchFamily="34" charset="-120"/>
              </a:rPr>
              <a:t>Provide a way for users to clear the 2D canvas and remove 3D furniture objects.</a:t>
            </a:r>
            <a:endParaRPr lang="en-US" sz="2000" dirty="0"/>
          </a:p>
        </p:txBody>
      </p:sp>
      <p:pic>
        <p:nvPicPr>
          <p:cNvPr id="21" name="Picture 20" descr="A screenshot of a computer&#10;&#10;Description automatically generated">
            <a:extLst>
              <a:ext uri="{FF2B5EF4-FFF2-40B4-BE49-F238E27FC236}">
                <a16:creationId xmlns:a16="http://schemas.microsoft.com/office/drawing/2014/main" id="{5BBABAF6-697B-B5F0-CC0E-212B0CF26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2482" y="3435870"/>
            <a:ext cx="2712720" cy="2186940"/>
          </a:xfrm>
          <a:prstGeom prst="rect">
            <a:avLst/>
          </a:prstGeom>
        </p:spPr>
      </p:pic>
      <p:sp>
        <p:nvSpPr>
          <p:cNvPr id="23" name="Text 2">
            <a:extLst>
              <a:ext uri="{FF2B5EF4-FFF2-40B4-BE49-F238E27FC236}">
                <a16:creationId xmlns:a16="http://schemas.microsoft.com/office/drawing/2014/main" id="{A2F910D2-BDB5-411C-7A93-6FE7286FE835}"/>
              </a:ext>
            </a:extLst>
          </p:cNvPr>
          <p:cNvSpPr/>
          <p:nvPr/>
        </p:nvSpPr>
        <p:spPr>
          <a:xfrm>
            <a:off x="1128788" y="1879775"/>
            <a:ext cx="7199811" cy="653415"/>
          </a:xfrm>
          <a:prstGeom prst="rect">
            <a:avLst/>
          </a:prstGeom>
          <a:noFill/>
          <a:ln/>
        </p:spPr>
        <p:txBody>
          <a:bodyPr wrap="none" rtlCol="0" anchor="t"/>
          <a:lstStyle/>
          <a:p>
            <a:pPr marL="0" indent="0">
              <a:lnSpc>
                <a:spcPts val="5146"/>
              </a:lnSpc>
              <a:buNone/>
            </a:pPr>
            <a:r>
              <a:rPr lang="en-US" sz="4000" dirty="0">
                <a:solidFill>
                  <a:srgbClr val="FFD9BE"/>
                </a:solidFill>
                <a:latin typeface="Quattrocento" pitchFamily="34" charset="0"/>
                <a:ea typeface="Quattrocento" pitchFamily="34" charset="-122"/>
                <a:cs typeface="Quattrocento" pitchFamily="34" charset="-120"/>
              </a:rPr>
              <a:t>2D View Buttons </a:t>
            </a:r>
            <a:endParaRPr lang="en-US" sz="4000" dirty="0"/>
          </a:p>
        </p:txBody>
      </p:sp>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726417" y="257040"/>
            <a:ext cx="7199811" cy="653415"/>
          </a:xfrm>
          <a:prstGeom prst="rect">
            <a:avLst/>
          </a:prstGeom>
          <a:noFill/>
          <a:ln/>
        </p:spPr>
        <p:txBody>
          <a:bodyPr wrap="none" rtlCol="0" anchor="t"/>
          <a:lstStyle/>
          <a:p>
            <a:pPr marL="0" indent="0">
              <a:lnSpc>
                <a:spcPts val="5146"/>
              </a:lnSpc>
              <a:buNone/>
            </a:pPr>
            <a:r>
              <a:rPr lang="en-US" sz="4800" dirty="0">
                <a:solidFill>
                  <a:srgbClr val="FFD9BE"/>
                </a:solidFill>
                <a:latin typeface="Quattrocento" pitchFamily="34" charset="0"/>
                <a:ea typeface="Quattrocento" pitchFamily="34" charset="-122"/>
                <a:cs typeface="Quattrocento" pitchFamily="34" charset="-120"/>
              </a:rPr>
              <a:t>2D and 3D View Buttons </a:t>
            </a:r>
            <a:r>
              <a:rPr lang="en-US" sz="2800" dirty="0">
                <a:solidFill>
                  <a:srgbClr val="FFD9BE"/>
                </a:solidFill>
                <a:latin typeface="Quattrocento" pitchFamily="34" charset="0"/>
                <a:ea typeface="Quattrocento" pitchFamily="34" charset="-122"/>
                <a:cs typeface="Quattrocento" pitchFamily="34" charset="-120"/>
              </a:rPr>
              <a:t>(2/2)</a:t>
            </a:r>
            <a:endParaRPr lang="en-US" sz="4117" dirty="0"/>
          </a:p>
        </p:txBody>
      </p:sp>
      <p:sp>
        <p:nvSpPr>
          <p:cNvPr id="5" name="Shape 3"/>
          <p:cNvSpPr/>
          <p:nvPr/>
        </p:nvSpPr>
        <p:spPr>
          <a:xfrm>
            <a:off x="878818" y="2177605"/>
            <a:ext cx="499943" cy="499943"/>
          </a:xfrm>
          <a:prstGeom prst="roundRect">
            <a:avLst>
              <a:gd name="adj" fmla="val 13333"/>
            </a:avLst>
          </a:prstGeom>
          <a:solidFill>
            <a:srgbClr val="234A49"/>
          </a:solidFill>
          <a:ln/>
        </p:spPr>
        <p:txBody>
          <a:bodyPr/>
          <a:lstStyle/>
          <a:p>
            <a:endParaRPr lang="en-US"/>
          </a:p>
        </p:txBody>
      </p:sp>
      <p:sp>
        <p:nvSpPr>
          <p:cNvPr id="6" name="Text 4"/>
          <p:cNvSpPr/>
          <p:nvPr/>
        </p:nvSpPr>
        <p:spPr>
          <a:xfrm>
            <a:off x="1073246" y="2270711"/>
            <a:ext cx="111085"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1</a:t>
            </a:r>
            <a:endParaRPr lang="en-US" sz="2470" dirty="0"/>
          </a:p>
        </p:txBody>
      </p:sp>
      <p:sp>
        <p:nvSpPr>
          <p:cNvPr id="7" name="Text 5"/>
          <p:cNvSpPr/>
          <p:nvPr/>
        </p:nvSpPr>
        <p:spPr>
          <a:xfrm>
            <a:off x="1378761" y="2230697"/>
            <a:ext cx="3658910" cy="326827"/>
          </a:xfrm>
          <a:prstGeom prst="rect">
            <a:avLst/>
          </a:prstGeom>
          <a:noFill/>
          <a:ln/>
        </p:spPr>
        <p:txBody>
          <a:bodyPr wrap="non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Toggle Controls Button</a:t>
            </a:r>
            <a:endParaRPr lang="en-US" sz="2400" dirty="0"/>
          </a:p>
        </p:txBody>
      </p:sp>
      <p:sp>
        <p:nvSpPr>
          <p:cNvPr id="8" name="Text 6"/>
          <p:cNvSpPr/>
          <p:nvPr/>
        </p:nvSpPr>
        <p:spPr>
          <a:xfrm>
            <a:off x="1378761" y="2699047"/>
            <a:ext cx="4133612" cy="999768"/>
          </a:xfrm>
          <a:prstGeom prst="rect">
            <a:avLst/>
          </a:prstGeom>
          <a:noFill/>
          <a:ln/>
        </p:spPr>
        <p:txBody>
          <a:bodyPr wrap="square" rtlCol="0" anchor="t"/>
          <a:lstStyle/>
          <a:p>
            <a:pPr marL="0" indent="0">
              <a:lnSpc>
                <a:spcPts val="2624"/>
              </a:lnSpc>
              <a:buNone/>
            </a:pPr>
            <a:r>
              <a:rPr lang="en-US" sz="2000" dirty="0">
                <a:solidFill>
                  <a:srgbClr val="F9EEE7"/>
                </a:solidFill>
                <a:latin typeface="Quattrocento" pitchFamily="34" charset="0"/>
                <a:ea typeface="Quattrocento" pitchFamily="34" charset="-122"/>
                <a:cs typeface="Quattrocento" pitchFamily="34" charset="-120"/>
              </a:rPr>
              <a:t>Implement a button to toggle the visibility and state of </a:t>
            </a:r>
            <a:r>
              <a:rPr lang="en-US" sz="2000" dirty="0" err="1">
                <a:solidFill>
                  <a:srgbClr val="F9EEE7"/>
                </a:solidFill>
                <a:latin typeface="Quattrocento" pitchFamily="34" charset="0"/>
                <a:ea typeface="Quattrocento" pitchFamily="34" charset="-122"/>
                <a:cs typeface="Quattrocento" pitchFamily="34" charset="-120"/>
              </a:rPr>
              <a:t>TransformControls</a:t>
            </a:r>
            <a:r>
              <a:rPr lang="en-US" sz="2000" dirty="0">
                <a:solidFill>
                  <a:srgbClr val="F9EEE7"/>
                </a:solidFill>
                <a:latin typeface="Quattrocento" pitchFamily="34" charset="0"/>
                <a:ea typeface="Quattrocento" pitchFamily="34" charset="-122"/>
                <a:cs typeface="Quattrocento" pitchFamily="34" charset="-120"/>
              </a:rPr>
              <a:t>.</a:t>
            </a:r>
            <a:endParaRPr lang="en-US" sz="2000" dirty="0"/>
          </a:p>
        </p:txBody>
      </p:sp>
      <p:sp>
        <p:nvSpPr>
          <p:cNvPr id="9" name="Shape 7"/>
          <p:cNvSpPr/>
          <p:nvPr/>
        </p:nvSpPr>
        <p:spPr>
          <a:xfrm>
            <a:off x="6605053" y="2177604"/>
            <a:ext cx="499943" cy="499943"/>
          </a:xfrm>
          <a:prstGeom prst="roundRect">
            <a:avLst>
              <a:gd name="adj" fmla="val 13333"/>
            </a:avLst>
          </a:prstGeom>
          <a:solidFill>
            <a:srgbClr val="234A49"/>
          </a:solidFill>
          <a:ln/>
        </p:spPr>
        <p:txBody>
          <a:bodyPr/>
          <a:lstStyle/>
          <a:p>
            <a:endParaRPr lang="en-US"/>
          </a:p>
        </p:txBody>
      </p:sp>
      <p:sp>
        <p:nvSpPr>
          <p:cNvPr id="10" name="Text 8"/>
          <p:cNvSpPr/>
          <p:nvPr/>
        </p:nvSpPr>
        <p:spPr>
          <a:xfrm>
            <a:off x="6770966" y="2270710"/>
            <a:ext cx="168116"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2</a:t>
            </a:r>
            <a:endParaRPr lang="en-US" sz="2470" dirty="0"/>
          </a:p>
        </p:txBody>
      </p:sp>
      <p:sp>
        <p:nvSpPr>
          <p:cNvPr id="11" name="Text 9"/>
          <p:cNvSpPr/>
          <p:nvPr/>
        </p:nvSpPr>
        <p:spPr>
          <a:xfrm>
            <a:off x="7104995" y="2164056"/>
            <a:ext cx="4133612" cy="653653"/>
          </a:xfrm>
          <a:prstGeom prst="rect">
            <a:avLst/>
          </a:prstGeom>
          <a:noFill/>
          <a:ln/>
        </p:spPr>
        <p:txBody>
          <a:bodyPr wrap="square" rtlCol="0" anchor="t"/>
          <a:lstStyle/>
          <a:p>
            <a:pPr marL="0" indent="0">
              <a:lnSpc>
                <a:spcPts val="2573"/>
              </a:lnSpc>
              <a:buNone/>
            </a:pPr>
            <a:r>
              <a:rPr lang="en-US" sz="2400" dirty="0">
                <a:solidFill>
                  <a:srgbClr val="FFD9BE"/>
                </a:solidFill>
                <a:latin typeface="Quattrocento" pitchFamily="34" charset="0"/>
                <a:ea typeface="Quattrocento" pitchFamily="34" charset="-122"/>
                <a:cs typeface="Quattrocento" pitchFamily="34" charset="-120"/>
              </a:rPr>
              <a:t>Reset Camera Button</a:t>
            </a:r>
            <a:endParaRPr lang="en-US" sz="2400" dirty="0"/>
          </a:p>
        </p:txBody>
      </p:sp>
      <p:sp>
        <p:nvSpPr>
          <p:cNvPr id="12" name="Text 10"/>
          <p:cNvSpPr/>
          <p:nvPr/>
        </p:nvSpPr>
        <p:spPr>
          <a:xfrm>
            <a:off x="7105710" y="2839930"/>
            <a:ext cx="4133612" cy="666512"/>
          </a:xfrm>
          <a:prstGeom prst="rect">
            <a:avLst/>
          </a:prstGeom>
          <a:noFill/>
          <a:ln/>
        </p:spPr>
        <p:txBody>
          <a:bodyPr wrap="square" rtlCol="0" anchor="t"/>
          <a:lstStyle/>
          <a:p>
            <a:pPr marL="0" indent="0">
              <a:lnSpc>
                <a:spcPts val="2624"/>
              </a:lnSpc>
              <a:buNone/>
            </a:pPr>
            <a:r>
              <a:rPr lang="en-US" sz="2000" dirty="0">
                <a:solidFill>
                  <a:srgbClr val="F9EEE7"/>
                </a:solidFill>
                <a:latin typeface="Quattrocento" pitchFamily="34" charset="0"/>
                <a:ea typeface="Quattrocento" pitchFamily="34" charset="-122"/>
                <a:cs typeface="Quattrocento" pitchFamily="34" charset="-120"/>
              </a:rPr>
              <a:t>Allow users to reset the camera to its initial position and rotation.</a:t>
            </a:r>
            <a:endParaRPr lang="en-US" sz="2000" dirty="0"/>
          </a:p>
        </p:txBody>
      </p:sp>
      <p:sp>
        <p:nvSpPr>
          <p:cNvPr id="13" name="Shape 11"/>
          <p:cNvSpPr/>
          <p:nvPr/>
        </p:nvSpPr>
        <p:spPr>
          <a:xfrm>
            <a:off x="878818" y="4218093"/>
            <a:ext cx="499943" cy="499943"/>
          </a:xfrm>
          <a:prstGeom prst="roundRect">
            <a:avLst>
              <a:gd name="adj" fmla="val 0"/>
            </a:avLst>
          </a:prstGeom>
          <a:solidFill>
            <a:srgbClr val="234A49"/>
          </a:solidFill>
          <a:ln/>
        </p:spPr>
        <p:txBody>
          <a:bodyPr/>
          <a:lstStyle/>
          <a:p>
            <a:endParaRPr lang="en-US"/>
          </a:p>
        </p:txBody>
      </p:sp>
      <p:sp>
        <p:nvSpPr>
          <p:cNvPr id="14" name="Text 12"/>
          <p:cNvSpPr/>
          <p:nvPr/>
        </p:nvSpPr>
        <p:spPr>
          <a:xfrm>
            <a:off x="1068559" y="4311199"/>
            <a:ext cx="155631"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3</a:t>
            </a:r>
            <a:endParaRPr lang="en-US" sz="2470" dirty="0"/>
          </a:p>
        </p:txBody>
      </p:sp>
      <p:sp>
        <p:nvSpPr>
          <p:cNvPr id="15" name="Text 13"/>
          <p:cNvSpPr/>
          <p:nvPr/>
        </p:nvSpPr>
        <p:spPr>
          <a:xfrm>
            <a:off x="1378761" y="4263050"/>
            <a:ext cx="2682954" cy="326827"/>
          </a:xfrm>
          <a:prstGeom prst="rect">
            <a:avLst/>
          </a:prstGeom>
          <a:noFill/>
          <a:ln/>
        </p:spPr>
        <p:txBody>
          <a:bodyPr wrap="none" rtlCol="0" anchor="t"/>
          <a:lstStyle/>
          <a:p>
            <a:pPr marL="0" indent="0" algn="l">
              <a:lnSpc>
                <a:spcPts val="2573"/>
              </a:lnSpc>
              <a:buNone/>
            </a:pPr>
            <a:r>
              <a:rPr lang="en-US" sz="2400" dirty="0">
                <a:solidFill>
                  <a:srgbClr val="FFD9BE"/>
                </a:solidFill>
                <a:latin typeface="Quattrocento" pitchFamily="34" charset="0"/>
                <a:ea typeface="Quattrocento" pitchFamily="34" charset="-122"/>
                <a:cs typeface="Quattrocento" pitchFamily="34" charset="-120"/>
              </a:rPr>
              <a:t>New One Button</a:t>
            </a:r>
            <a:endParaRPr lang="en-US" sz="2400" dirty="0"/>
          </a:p>
        </p:txBody>
      </p:sp>
      <p:sp>
        <p:nvSpPr>
          <p:cNvPr id="16" name="Text 14"/>
          <p:cNvSpPr/>
          <p:nvPr/>
        </p:nvSpPr>
        <p:spPr>
          <a:xfrm>
            <a:off x="1378761" y="4740466"/>
            <a:ext cx="4133612" cy="666512"/>
          </a:xfrm>
          <a:prstGeom prst="rect">
            <a:avLst/>
          </a:prstGeom>
          <a:noFill/>
          <a:ln/>
        </p:spPr>
        <p:txBody>
          <a:bodyPr wrap="square" rtlCol="0" anchor="t"/>
          <a:lstStyle/>
          <a:p>
            <a:pPr marL="0" indent="0" algn="l">
              <a:buNone/>
            </a:pPr>
            <a:r>
              <a:rPr lang="en-US" sz="2000" dirty="0">
                <a:solidFill>
                  <a:srgbClr val="F9EEE7"/>
                </a:solidFill>
                <a:latin typeface="Quattrocento" pitchFamily="34" charset="0"/>
                <a:ea typeface="Quattrocento" pitchFamily="34" charset="-122"/>
                <a:cs typeface="Quattrocento" pitchFamily="34" charset="-120"/>
              </a:rPr>
              <a:t>Provide a comprehensive reset option that clears both 2D and 3D views, and resets the camera.</a:t>
            </a:r>
            <a:endParaRPr lang="en-US" sz="2000" dirty="0"/>
          </a:p>
        </p:txBody>
      </p:sp>
      <p:sp>
        <p:nvSpPr>
          <p:cNvPr id="17" name="Shape 15"/>
          <p:cNvSpPr/>
          <p:nvPr/>
        </p:nvSpPr>
        <p:spPr>
          <a:xfrm>
            <a:off x="6600706" y="4237040"/>
            <a:ext cx="499943" cy="499943"/>
          </a:xfrm>
          <a:prstGeom prst="roundRect">
            <a:avLst>
              <a:gd name="adj" fmla="val 13333"/>
            </a:avLst>
          </a:prstGeom>
          <a:solidFill>
            <a:srgbClr val="234A49"/>
          </a:solidFill>
          <a:ln/>
        </p:spPr>
        <p:txBody>
          <a:bodyPr/>
          <a:lstStyle/>
          <a:p>
            <a:endParaRPr lang="en-US"/>
          </a:p>
        </p:txBody>
      </p:sp>
      <p:sp>
        <p:nvSpPr>
          <p:cNvPr id="18" name="Text 16"/>
          <p:cNvSpPr/>
          <p:nvPr/>
        </p:nvSpPr>
        <p:spPr>
          <a:xfrm>
            <a:off x="6770966" y="4311199"/>
            <a:ext cx="159425"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4</a:t>
            </a:r>
            <a:endParaRPr lang="en-US" sz="2470" dirty="0"/>
          </a:p>
        </p:txBody>
      </p:sp>
      <p:sp>
        <p:nvSpPr>
          <p:cNvPr id="19" name="Text 17"/>
          <p:cNvSpPr/>
          <p:nvPr/>
        </p:nvSpPr>
        <p:spPr>
          <a:xfrm>
            <a:off x="7105710" y="4323597"/>
            <a:ext cx="2614017" cy="326827"/>
          </a:xfrm>
          <a:prstGeom prst="rect">
            <a:avLst/>
          </a:prstGeom>
          <a:noFill/>
          <a:ln/>
        </p:spPr>
        <p:txBody>
          <a:bodyPr wrap="none" rtlCol="0" anchor="t"/>
          <a:lstStyle/>
          <a:p>
            <a:pPr marL="0" indent="0" algn="l">
              <a:lnSpc>
                <a:spcPts val="2573"/>
              </a:lnSpc>
              <a:buNone/>
            </a:pPr>
            <a:r>
              <a:rPr lang="en-US" sz="2400" dirty="0">
                <a:solidFill>
                  <a:srgbClr val="FFD9BE"/>
                </a:solidFill>
                <a:latin typeface="Quattrocento" pitchFamily="34" charset="0"/>
                <a:ea typeface="Quattrocento" pitchFamily="34" charset="-122"/>
                <a:cs typeface="Quattrocento" pitchFamily="34" charset="-120"/>
              </a:rPr>
              <a:t>Save Functionality</a:t>
            </a:r>
            <a:endParaRPr lang="en-US" sz="2400" dirty="0"/>
          </a:p>
        </p:txBody>
      </p:sp>
      <p:sp>
        <p:nvSpPr>
          <p:cNvPr id="20" name="Text 18"/>
          <p:cNvSpPr/>
          <p:nvPr/>
        </p:nvSpPr>
        <p:spPr>
          <a:xfrm>
            <a:off x="7100649" y="4741261"/>
            <a:ext cx="4133612" cy="666512"/>
          </a:xfrm>
          <a:prstGeom prst="rect">
            <a:avLst/>
          </a:prstGeom>
          <a:noFill/>
          <a:ln/>
        </p:spPr>
        <p:txBody>
          <a:bodyPr wrap="square" rtlCol="0" anchor="t"/>
          <a:lstStyle/>
          <a:p>
            <a:pPr marL="0" indent="0" algn="l">
              <a:buNone/>
            </a:pPr>
            <a:r>
              <a:rPr lang="en-US" sz="2000" dirty="0">
                <a:solidFill>
                  <a:srgbClr val="F9EEE7"/>
                </a:solidFill>
                <a:latin typeface="Quattrocento" pitchFamily="34" charset="0"/>
                <a:ea typeface="Quattrocento" pitchFamily="34" charset="-122"/>
                <a:cs typeface="Quattrocento" pitchFamily="34" charset="-120"/>
              </a:rPr>
              <a:t>Allow users to serialize the 3D scene and 2D shapes to JSON for download and later use.</a:t>
            </a:r>
            <a:endParaRPr lang="en-US" sz="2000" dirty="0"/>
          </a:p>
        </p:txBody>
      </p:sp>
      <p:pic>
        <p:nvPicPr>
          <p:cNvPr id="22" name="Picture 21" descr="A screenshot of a phone screen&#10;&#10;Description automatically generated">
            <a:extLst>
              <a:ext uri="{FF2B5EF4-FFF2-40B4-BE49-F238E27FC236}">
                <a16:creationId xmlns:a16="http://schemas.microsoft.com/office/drawing/2014/main" id="{5561AED1-9654-09C6-E8E3-BA01871F7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7271" y="2427575"/>
            <a:ext cx="2712720" cy="4014350"/>
          </a:xfrm>
          <a:prstGeom prst="rect">
            <a:avLst/>
          </a:prstGeom>
        </p:spPr>
      </p:pic>
      <p:sp>
        <p:nvSpPr>
          <p:cNvPr id="31" name="Shape 11">
            <a:extLst>
              <a:ext uri="{FF2B5EF4-FFF2-40B4-BE49-F238E27FC236}">
                <a16:creationId xmlns:a16="http://schemas.microsoft.com/office/drawing/2014/main" id="{913539CB-C349-750A-DF4F-78E3395348CA}"/>
              </a:ext>
            </a:extLst>
          </p:cNvPr>
          <p:cNvSpPr/>
          <p:nvPr/>
        </p:nvSpPr>
        <p:spPr>
          <a:xfrm>
            <a:off x="3981248" y="6319045"/>
            <a:ext cx="499943" cy="499943"/>
          </a:xfrm>
          <a:prstGeom prst="roundRect">
            <a:avLst>
              <a:gd name="adj" fmla="val 0"/>
            </a:avLst>
          </a:prstGeom>
          <a:solidFill>
            <a:srgbClr val="234A49"/>
          </a:solidFill>
          <a:ln/>
        </p:spPr>
        <p:txBody>
          <a:bodyPr/>
          <a:lstStyle/>
          <a:p>
            <a:endParaRPr lang="en-US"/>
          </a:p>
        </p:txBody>
      </p:sp>
      <p:sp>
        <p:nvSpPr>
          <p:cNvPr id="32" name="Text 12">
            <a:extLst>
              <a:ext uri="{FF2B5EF4-FFF2-40B4-BE49-F238E27FC236}">
                <a16:creationId xmlns:a16="http://schemas.microsoft.com/office/drawing/2014/main" id="{6671688E-B730-5ABF-8A5B-A43D8CC5E900}"/>
              </a:ext>
            </a:extLst>
          </p:cNvPr>
          <p:cNvSpPr/>
          <p:nvPr/>
        </p:nvSpPr>
        <p:spPr>
          <a:xfrm>
            <a:off x="4170989" y="6412151"/>
            <a:ext cx="155631" cy="313730"/>
          </a:xfrm>
          <a:prstGeom prst="rect">
            <a:avLst/>
          </a:prstGeom>
          <a:noFill/>
          <a:ln/>
        </p:spPr>
        <p:txBody>
          <a:bodyPr wrap="none" rtlCol="0" anchor="t"/>
          <a:lstStyle/>
          <a:p>
            <a:pPr marL="0" indent="0" algn="ctr">
              <a:lnSpc>
                <a:spcPts val="2470"/>
              </a:lnSpc>
              <a:buNone/>
            </a:pPr>
            <a:r>
              <a:rPr lang="en-US" sz="2470" dirty="0">
                <a:solidFill>
                  <a:srgbClr val="FFD9BE"/>
                </a:solidFill>
                <a:latin typeface="Quattrocento" pitchFamily="34" charset="0"/>
                <a:ea typeface="Quattrocento" pitchFamily="34" charset="-122"/>
                <a:cs typeface="Quattrocento" pitchFamily="34" charset="-120"/>
              </a:rPr>
              <a:t>5</a:t>
            </a:r>
            <a:endParaRPr lang="en-US" sz="2470" dirty="0"/>
          </a:p>
        </p:txBody>
      </p:sp>
      <p:sp>
        <p:nvSpPr>
          <p:cNvPr id="33" name="Text 13">
            <a:extLst>
              <a:ext uri="{FF2B5EF4-FFF2-40B4-BE49-F238E27FC236}">
                <a16:creationId xmlns:a16="http://schemas.microsoft.com/office/drawing/2014/main" id="{F83A7DDD-359B-0E64-7332-A5EAD0ACF293}"/>
              </a:ext>
            </a:extLst>
          </p:cNvPr>
          <p:cNvSpPr/>
          <p:nvPr/>
        </p:nvSpPr>
        <p:spPr>
          <a:xfrm>
            <a:off x="4481191" y="6364002"/>
            <a:ext cx="2682954" cy="326827"/>
          </a:xfrm>
          <a:prstGeom prst="rect">
            <a:avLst/>
          </a:prstGeom>
          <a:noFill/>
          <a:ln/>
        </p:spPr>
        <p:txBody>
          <a:bodyPr wrap="none" rtlCol="0" anchor="t"/>
          <a:lstStyle/>
          <a:p>
            <a:pPr marL="0" indent="0" algn="l">
              <a:lnSpc>
                <a:spcPts val="2573"/>
              </a:lnSpc>
              <a:buNone/>
            </a:pPr>
            <a:r>
              <a:rPr lang="en-US" sz="2400" dirty="0">
                <a:solidFill>
                  <a:srgbClr val="FFD9BE"/>
                </a:solidFill>
                <a:latin typeface="Quattrocento" pitchFamily="34" charset="0"/>
                <a:ea typeface="Quattrocento" pitchFamily="34" charset="-122"/>
                <a:cs typeface="Quattrocento" pitchFamily="34" charset="-120"/>
              </a:rPr>
              <a:t>Load Functionality</a:t>
            </a:r>
            <a:endParaRPr lang="en-US" sz="2400" dirty="0"/>
          </a:p>
        </p:txBody>
      </p:sp>
      <p:sp>
        <p:nvSpPr>
          <p:cNvPr id="34" name="Text 14">
            <a:extLst>
              <a:ext uri="{FF2B5EF4-FFF2-40B4-BE49-F238E27FC236}">
                <a16:creationId xmlns:a16="http://schemas.microsoft.com/office/drawing/2014/main" id="{2D0E291F-1105-E5AA-F026-DDFBD96F1FF2}"/>
              </a:ext>
            </a:extLst>
          </p:cNvPr>
          <p:cNvSpPr/>
          <p:nvPr/>
        </p:nvSpPr>
        <p:spPr>
          <a:xfrm>
            <a:off x="4481191" y="6841418"/>
            <a:ext cx="4133612" cy="666512"/>
          </a:xfrm>
          <a:prstGeom prst="rect">
            <a:avLst/>
          </a:prstGeom>
          <a:noFill/>
          <a:ln/>
        </p:spPr>
        <p:txBody>
          <a:bodyPr wrap="square" rtlCol="0" anchor="t"/>
          <a:lstStyle/>
          <a:p>
            <a:pPr marL="0" indent="0" algn="l">
              <a:buNone/>
            </a:pPr>
            <a:r>
              <a:rPr lang="en-US" sz="2000" dirty="0">
                <a:solidFill>
                  <a:srgbClr val="F9EEE7"/>
                </a:solidFill>
                <a:latin typeface="Quattrocento" pitchFamily="34" charset="0"/>
                <a:ea typeface="Quattrocento" pitchFamily="34" charset="-122"/>
                <a:cs typeface="Quattrocento" pitchFamily="34" charset="-120"/>
              </a:rPr>
              <a:t>Implement the ability to parse selected JSON files to restore the 3D scene and 2D shapes.</a:t>
            </a:r>
            <a:endParaRPr lang="en-US" sz="2000" dirty="0"/>
          </a:p>
        </p:txBody>
      </p:sp>
      <p:sp>
        <p:nvSpPr>
          <p:cNvPr id="39" name="Text 2">
            <a:extLst>
              <a:ext uri="{FF2B5EF4-FFF2-40B4-BE49-F238E27FC236}">
                <a16:creationId xmlns:a16="http://schemas.microsoft.com/office/drawing/2014/main" id="{345870A5-1360-1F57-1C5E-C3235EE8C1A8}"/>
              </a:ext>
            </a:extLst>
          </p:cNvPr>
          <p:cNvSpPr/>
          <p:nvPr/>
        </p:nvSpPr>
        <p:spPr>
          <a:xfrm>
            <a:off x="1068559" y="1243868"/>
            <a:ext cx="7199811" cy="653415"/>
          </a:xfrm>
          <a:prstGeom prst="rect">
            <a:avLst/>
          </a:prstGeom>
          <a:noFill/>
          <a:ln/>
        </p:spPr>
        <p:txBody>
          <a:bodyPr wrap="none" rtlCol="0" anchor="t"/>
          <a:lstStyle/>
          <a:p>
            <a:pPr marL="0" indent="0">
              <a:lnSpc>
                <a:spcPts val="5146"/>
              </a:lnSpc>
              <a:buNone/>
            </a:pPr>
            <a:r>
              <a:rPr lang="en-US" sz="4000" dirty="0">
                <a:solidFill>
                  <a:srgbClr val="FFD9BE"/>
                </a:solidFill>
                <a:latin typeface="Quattrocento" pitchFamily="34" charset="0"/>
                <a:ea typeface="Quattrocento" pitchFamily="34" charset="-122"/>
                <a:cs typeface="Quattrocento" pitchFamily="34" charset="-120"/>
              </a:rPr>
              <a:t>3D View Buttons </a:t>
            </a:r>
            <a:endParaRPr lang="en-US" sz="4000" dirty="0"/>
          </a:p>
        </p:txBody>
      </p:sp>
    </p:spTree>
    <p:extLst>
      <p:ext uri="{BB962C8B-B14F-4D97-AF65-F5344CB8AC3E}">
        <p14:creationId xmlns:p14="http://schemas.microsoft.com/office/powerpoint/2010/main" val="426728955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833199" y="2830711"/>
            <a:ext cx="7214830" cy="901898"/>
          </a:xfrm>
          <a:prstGeom prst="rect">
            <a:avLst/>
          </a:prstGeom>
          <a:noFill/>
          <a:ln/>
        </p:spPr>
        <p:txBody>
          <a:bodyPr wrap="none" rtlCol="0" anchor="t"/>
          <a:lstStyle/>
          <a:p>
            <a:pPr marL="0" indent="0">
              <a:lnSpc>
                <a:spcPts val="7101"/>
              </a:lnSpc>
              <a:buNone/>
            </a:pPr>
            <a:r>
              <a:rPr lang="en-US" sz="5681" dirty="0">
                <a:solidFill>
                  <a:srgbClr val="FFD9BE"/>
                </a:solidFill>
                <a:latin typeface="Quattrocento" pitchFamily="34" charset="0"/>
                <a:ea typeface="Quattrocento" pitchFamily="34" charset="-122"/>
                <a:cs typeface="Quattrocento" pitchFamily="34" charset="-120"/>
              </a:rPr>
              <a:t>Back-End</a:t>
            </a:r>
            <a:endParaRPr lang="en-US" sz="5681" dirty="0"/>
          </a:p>
        </p:txBody>
      </p:sp>
      <p:sp>
        <p:nvSpPr>
          <p:cNvPr id="6" name="Text 3"/>
          <p:cNvSpPr/>
          <p:nvPr/>
        </p:nvSpPr>
        <p:spPr>
          <a:xfrm>
            <a:off x="833199" y="4065865"/>
            <a:ext cx="7477601" cy="1333024"/>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The backend refers to the server-side components of a web application, responsible for handling the core functionality and data processing. This includes the server, databases, APIs, and other behind-the-scenes systems that power the user-facing frontend.</a:t>
            </a:r>
            <a:endParaRPr lang="en-US" sz="1750" dirty="0"/>
          </a:p>
        </p:txBody>
      </p:sp>
      <p:pic>
        <p:nvPicPr>
          <p:cNvPr id="7" name="Image 0" descr="preencoded.png">
            <a:extLst>
              <a:ext uri="{FF2B5EF4-FFF2-40B4-BE49-F238E27FC236}">
                <a16:creationId xmlns:a16="http://schemas.microsoft.com/office/drawing/2014/main" id="{CC367345-1332-4349-AD5D-73571E9A19B6}"/>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4701004" y="847424"/>
            <a:ext cx="5228153" cy="653415"/>
          </a:xfrm>
          <a:prstGeom prst="rect">
            <a:avLst/>
          </a:prstGeom>
          <a:noFill/>
          <a:ln/>
        </p:spPr>
        <p:txBody>
          <a:bodyPr wrap="none" rtlCol="0" anchor="t"/>
          <a:lstStyle/>
          <a:p>
            <a:pPr marL="0" indent="0" algn="ctr">
              <a:lnSpc>
                <a:spcPts val="5146"/>
              </a:lnSpc>
              <a:buNone/>
            </a:pPr>
            <a:r>
              <a:rPr lang="en-US" sz="6000" dirty="0">
                <a:solidFill>
                  <a:srgbClr val="FFD9BE"/>
                </a:solidFill>
                <a:latin typeface="Quattrocento" pitchFamily="34" charset="0"/>
                <a:ea typeface="Quattrocento" pitchFamily="34" charset="-122"/>
                <a:cs typeface="Quattrocento" pitchFamily="34" charset="-120"/>
              </a:rPr>
              <a:t>Set Up the Database</a:t>
            </a:r>
            <a:endParaRPr lang="en-US" sz="6000" dirty="0"/>
          </a:p>
        </p:txBody>
      </p:sp>
      <p:sp>
        <p:nvSpPr>
          <p:cNvPr id="5" name="Shape 3"/>
          <p:cNvSpPr/>
          <p:nvPr/>
        </p:nvSpPr>
        <p:spPr>
          <a:xfrm>
            <a:off x="2348389" y="2194418"/>
            <a:ext cx="2931182" cy="771168"/>
          </a:xfrm>
          <a:prstGeom prst="roundRect">
            <a:avLst>
              <a:gd name="adj" fmla="val 8644"/>
            </a:avLst>
          </a:prstGeom>
          <a:solidFill>
            <a:srgbClr val="234A49"/>
          </a:solidFill>
          <a:ln/>
        </p:spPr>
        <p:txBody>
          <a:bodyPr/>
          <a:lstStyle/>
          <a:p>
            <a:endParaRPr lang="en-US"/>
          </a:p>
        </p:txBody>
      </p:sp>
      <p:sp>
        <p:nvSpPr>
          <p:cNvPr id="6" name="Text 4"/>
          <p:cNvSpPr/>
          <p:nvPr/>
        </p:nvSpPr>
        <p:spPr>
          <a:xfrm>
            <a:off x="2595800" y="2349401"/>
            <a:ext cx="98346" cy="416600"/>
          </a:xfrm>
          <a:prstGeom prst="rect">
            <a:avLst/>
          </a:prstGeom>
          <a:noFill/>
          <a:ln/>
        </p:spPr>
        <p:txBody>
          <a:bodyPr wrap="none" rtlCol="0" anchor="t"/>
          <a:lstStyle/>
          <a:p>
            <a:pPr marL="0" indent="0" algn="ctr">
              <a:lnSpc>
                <a:spcPts val="3281"/>
              </a:lnSpc>
              <a:buNone/>
            </a:pPr>
            <a:r>
              <a:rPr lang="en-US" sz="2187" dirty="0">
                <a:solidFill>
                  <a:srgbClr val="FFD9BE"/>
                </a:solidFill>
                <a:latin typeface="Quattrocento" pitchFamily="34" charset="0"/>
                <a:ea typeface="Quattrocento" pitchFamily="34" charset="-122"/>
                <a:cs typeface="Quattrocento" pitchFamily="34" charset="-120"/>
              </a:rPr>
              <a:t>1</a:t>
            </a:r>
            <a:endParaRPr lang="en-US" sz="2187" dirty="0"/>
          </a:p>
        </p:txBody>
      </p:sp>
      <p:sp>
        <p:nvSpPr>
          <p:cNvPr id="7" name="Text 5"/>
          <p:cNvSpPr/>
          <p:nvPr/>
        </p:nvSpPr>
        <p:spPr>
          <a:xfrm>
            <a:off x="2744628" y="2416588"/>
            <a:ext cx="2307193" cy="326827"/>
          </a:xfrm>
          <a:prstGeom prst="rect">
            <a:avLst/>
          </a:prstGeom>
          <a:noFill/>
          <a:ln/>
        </p:spPr>
        <p:txBody>
          <a:bodyPr wrap="non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Create the database</a:t>
            </a:r>
            <a:endParaRPr lang="en-US" sz="2058" dirty="0"/>
          </a:p>
        </p:txBody>
      </p:sp>
      <p:sp>
        <p:nvSpPr>
          <p:cNvPr id="8" name="Shape 6"/>
          <p:cNvSpPr/>
          <p:nvPr/>
        </p:nvSpPr>
        <p:spPr>
          <a:xfrm>
            <a:off x="4831676" y="3015913"/>
            <a:ext cx="7228046" cy="13871"/>
          </a:xfrm>
          <a:prstGeom prst="rect">
            <a:avLst/>
          </a:prstGeom>
          <a:solidFill>
            <a:srgbClr val="EF9C82"/>
          </a:solidFill>
          <a:ln/>
        </p:spPr>
        <p:txBody>
          <a:bodyPr/>
          <a:lstStyle/>
          <a:p>
            <a:endParaRPr lang="en-US"/>
          </a:p>
        </p:txBody>
      </p:sp>
      <p:sp>
        <p:nvSpPr>
          <p:cNvPr id="9" name="Shape 7"/>
          <p:cNvSpPr/>
          <p:nvPr/>
        </p:nvSpPr>
        <p:spPr>
          <a:xfrm>
            <a:off x="2348389" y="3116282"/>
            <a:ext cx="2223611" cy="771168"/>
          </a:xfrm>
          <a:prstGeom prst="roundRect">
            <a:avLst>
              <a:gd name="adj" fmla="val 8644"/>
            </a:avLst>
          </a:prstGeom>
          <a:solidFill>
            <a:srgbClr val="234A49"/>
          </a:solidFill>
          <a:ln/>
        </p:spPr>
        <p:txBody>
          <a:bodyPr/>
          <a:lstStyle/>
          <a:p>
            <a:endParaRPr lang="en-US"/>
          </a:p>
        </p:txBody>
      </p:sp>
      <p:sp>
        <p:nvSpPr>
          <p:cNvPr id="10" name="Text 8"/>
          <p:cNvSpPr/>
          <p:nvPr/>
        </p:nvSpPr>
        <p:spPr>
          <a:xfrm>
            <a:off x="2595800" y="3293566"/>
            <a:ext cx="148828" cy="416600"/>
          </a:xfrm>
          <a:prstGeom prst="rect">
            <a:avLst/>
          </a:prstGeom>
          <a:noFill/>
          <a:ln/>
        </p:spPr>
        <p:txBody>
          <a:bodyPr wrap="none" rtlCol="0" anchor="t"/>
          <a:lstStyle/>
          <a:p>
            <a:pPr marL="0" indent="0" algn="ctr">
              <a:lnSpc>
                <a:spcPts val="3281"/>
              </a:lnSpc>
              <a:buNone/>
            </a:pPr>
            <a:r>
              <a:rPr lang="en-US" sz="2187" dirty="0">
                <a:solidFill>
                  <a:srgbClr val="FFD9BE"/>
                </a:solidFill>
                <a:latin typeface="Quattrocento" pitchFamily="34" charset="0"/>
                <a:ea typeface="Quattrocento" pitchFamily="34" charset="-122"/>
                <a:cs typeface="Quattrocento" pitchFamily="34" charset="-120"/>
              </a:rPr>
              <a:t>2</a:t>
            </a:r>
            <a:endParaRPr lang="en-US" sz="2187" dirty="0"/>
          </a:p>
        </p:txBody>
      </p:sp>
      <p:sp>
        <p:nvSpPr>
          <p:cNvPr id="11" name="Text 9"/>
          <p:cNvSpPr/>
          <p:nvPr/>
        </p:nvSpPr>
        <p:spPr>
          <a:xfrm>
            <a:off x="2823738" y="3358105"/>
            <a:ext cx="1310164" cy="326827"/>
          </a:xfrm>
          <a:prstGeom prst="rect">
            <a:avLst/>
          </a:prstGeom>
          <a:noFill/>
          <a:ln/>
        </p:spPr>
        <p:txBody>
          <a:bodyPr wrap="non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ER Schema</a:t>
            </a:r>
            <a:endParaRPr lang="en-US" sz="2058" dirty="0"/>
          </a:p>
        </p:txBody>
      </p:sp>
      <p:sp>
        <p:nvSpPr>
          <p:cNvPr id="12" name="Text 10"/>
          <p:cNvSpPr/>
          <p:nvPr/>
        </p:nvSpPr>
        <p:spPr>
          <a:xfrm>
            <a:off x="2394287" y="4161377"/>
            <a:ext cx="9933503" cy="99976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To set up the database, the first step is to create the database itself. Once the database is created, the next step is to define the ER (Entity Relationship) schema, which outlines the structure and relationships between the various entities in the database.</a:t>
            </a:r>
            <a:endParaRPr lang="en-US" sz="1750" dirty="0"/>
          </a:p>
        </p:txBody>
      </p:sp>
      <p:pic>
        <p:nvPicPr>
          <p:cNvPr id="14" name="Picture 13">
            <a:extLst>
              <a:ext uri="{FF2B5EF4-FFF2-40B4-BE49-F238E27FC236}">
                <a16:creationId xmlns:a16="http://schemas.microsoft.com/office/drawing/2014/main" id="{ECAB4E5C-095B-473C-8C1C-7CE06ECA1E3C}"/>
              </a:ext>
            </a:extLst>
          </p:cNvPr>
          <p:cNvPicPr>
            <a:picLocks noChangeAspect="1"/>
          </p:cNvPicPr>
          <p:nvPr/>
        </p:nvPicPr>
        <p:blipFill>
          <a:blip r:embed="rId3"/>
          <a:stretch>
            <a:fillRect/>
          </a:stretch>
        </p:blipFill>
        <p:spPr>
          <a:xfrm>
            <a:off x="1520457" y="5524265"/>
            <a:ext cx="11972260" cy="2347278"/>
          </a:xfrm>
          <a:prstGeom prst="rect">
            <a:avLst/>
          </a:prstGeom>
        </p:spPr>
      </p:pic>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15" name="Text 2">
            <a:extLst>
              <a:ext uri="{FF2B5EF4-FFF2-40B4-BE49-F238E27FC236}">
                <a16:creationId xmlns:a16="http://schemas.microsoft.com/office/drawing/2014/main" id="{17C67991-FEB8-BBAF-F2AF-4B23C24925A9}"/>
              </a:ext>
            </a:extLst>
          </p:cNvPr>
          <p:cNvSpPr/>
          <p:nvPr/>
        </p:nvSpPr>
        <p:spPr>
          <a:xfrm>
            <a:off x="1564223" y="590922"/>
            <a:ext cx="5228153" cy="653415"/>
          </a:xfrm>
          <a:prstGeom prst="rect">
            <a:avLst/>
          </a:prstGeom>
          <a:noFill/>
          <a:ln/>
        </p:spPr>
        <p:txBody>
          <a:bodyPr wrap="none" rtlCol="0" anchor="t"/>
          <a:lstStyle/>
          <a:p>
            <a:pPr marL="0" indent="0" algn="ctr">
              <a:lnSpc>
                <a:spcPts val="5146"/>
              </a:lnSpc>
              <a:buNone/>
            </a:pPr>
            <a:r>
              <a:rPr lang="en-US" sz="6000" dirty="0">
                <a:solidFill>
                  <a:srgbClr val="FFD9BE"/>
                </a:solidFill>
                <a:latin typeface="Quattrocento" pitchFamily="34" charset="0"/>
                <a:ea typeface="Quattrocento" pitchFamily="34" charset="-122"/>
                <a:cs typeface="Quattrocento" pitchFamily="34" charset="-120"/>
              </a:rPr>
              <a:t>The Sign Up System</a:t>
            </a:r>
            <a:endParaRPr lang="en-US" sz="6000" dirty="0"/>
          </a:p>
        </p:txBody>
      </p:sp>
      <p:pic>
        <p:nvPicPr>
          <p:cNvPr id="17" name="Picture 16">
            <a:extLst>
              <a:ext uri="{FF2B5EF4-FFF2-40B4-BE49-F238E27FC236}">
                <a16:creationId xmlns:a16="http://schemas.microsoft.com/office/drawing/2014/main" id="{19091ED7-7D21-1633-FF22-013B8C83CFD9}"/>
              </a:ext>
            </a:extLst>
          </p:cNvPr>
          <p:cNvPicPr>
            <a:picLocks noChangeAspect="1"/>
          </p:cNvPicPr>
          <p:nvPr/>
        </p:nvPicPr>
        <p:blipFill>
          <a:blip r:embed="rId3"/>
          <a:stretch>
            <a:fillRect/>
          </a:stretch>
        </p:blipFill>
        <p:spPr>
          <a:xfrm>
            <a:off x="7207935" y="1612899"/>
            <a:ext cx="7182758" cy="6292587"/>
          </a:xfrm>
          <a:prstGeom prst="rect">
            <a:avLst/>
          </a:prstGeom>
        </p:spPr>
      </p:pic>
      <p:sp>
        <p:nvSpPr>
          <p:cNvPr id="18" name="Text 3">
            <a:extLst>
              <a:ext uri="{FF2B5EF4-FFF2-40B4-BE49-F238E27FC236}">
                <a16:creationId xmlns:a16="http://schemas.microsoft.com/office/drawing/2014/main" id="{F2F63060-DD1E-AC94-A92E-D0D74940C065}"/>
              </a:ext>
            </a:extLst>
          </p:cNvPr>
          <p:cNvSpPr/>
          <p:nvPr/>
        </p:nvSpPr>
        <p:spPr>
          <a:xfrm>
            <a:off x="439497" y="1989524"/>
            <a:ext cx="6768437" cy="2899976"/>
          </a:xfrm>
          <a:prstGeom prst="rect">
            <a:avLst/>
          </a:prstGeom>
          <a:noFill/>
          <a:ln/>
        </p:spPr>
        <p:txBody>
          <a:bodyPr wrap="square" rtlCol="0" anchor="t"/>
          <a:lstStyle/>
          <a:p>
            <a:pPr marL="342900" indent="-342900">
              <a:lnSpc>
                <a:spcPct val="250000"/>
              </a:lnSpc>
              <a:buFont typeface="+mj-lt"/>
              <a:buAutoNum type="arabicPeriod"/>
            </a:pPr>
            <a:r>
              <a:rPr lang="en-US" sz="2000" dirty="0">
                <a:solidFill>
                  <a:srgbClr val="F9EEE7"/>
                </a:solidFill>
                <a:latin typeface="Quattrocento" pitchFamily="34" charset="0"/>
              </a:rPr>
              <a:t>Enter Personal Information</a:t>
            </a:r>
          </a:p>
          <a:p>
            <a:pPr marL="342900" indent="-342900">
              <a:lnSpc>
                <a:spcPct val="250000"/>
              </a:lnSpc>
              <a:buFont typeface="+mj-lt"/>
              <a:buAutoNum type="arabicPeriod"/>
            </a:pPr>
            <a:r>
              <a:rPr lang="en-US" sz="2000" dirty="0">
                <a:solidFill>
                  <a:srgbClr val="F9EEE7"/>
                </a:solidFill>
                <a:latin typeface="Quattrocento" pitchFamily="34" charset="0"/>
              </a:rPr>
              <a:t>Click "Register": The user clicks the "Register" button to send their information to the website.</a:t>
            </a:r>
          </a:p>
          <a:p>
            <a:pPr marL="342900" indent="-342900">
              <a:lnSpc>
                <a:spcPct val="250000"/>
              </a:lnSpc>
              <a:buFont typeface="+mj-lt"/>
              <a:buAutoNum type="arabicPeriod"/>
            </a:pPr>
            <a:r>
              <a:rPr lang="en-US" sz="2000" dirty="0">
                <a:solidFill>
                  <a:srgbClr val="F9EEE7"/>
                </a:solidFill>
                <a:latin typeface="Quattrocento" pitchFamily="34" charset="0"/>
              </a:rPr>
              <a:t>Account Creation and Confirmation</a:t>
            </a:r>
          </a:p>
          <a:p>
            <a:pPr marL="342900" indent="-342900">
              <a:lnSpc>
                <a:spcPct val="250000"/>
              </a:lnSpc>
              <a:buFont typeface="+mj-lt"/>
              <a:buAutoNum type="arabicPeriod"/>
            </a:pPr>
            <a:r>
              <a:rPr lang="en-US" sz="2000" dirty="0">
                <a:solidFill>
                  <a:srgbClr val="F9EEE7"/>
                </a:solidFill>
                <a:latin typeface="Quattrocento" pitchFamily="34" charset="0"/>
              </a:rPr>
              <a:t>Verification and Sign-in</a:t>
            </a:r>
            <a:endParaRPr lang="en-US" sz="1750" dirty="0">
              <a:solidFill>
                <a:srgbClr val="F9EEE7"/>
              </a:solidFill>
              <a:latin typeface="Quattrocento" pitchFamily="34" charset="0"/>
            </a:endParaRPr>
          </a:p>
        </p:txBody>
      </p:sp>
    </p:spTree>
    <p:extLst>
      <p:ext uri="{BB962C8B-B14F-4D97-AF65-F5344CB8AC3E}">
        <p14:creationId xmlns:p14="http://schemas.microsoft.com/office/powerpoint/2010/main" val="95452860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4" name="Text 2"/>
          <p:cNvSpPr/>
          <p:nvPr/>
        </p:nvSpPr>
        <p:spPr>
          <a:xfrm>
            <a:off x="4701123" y="806822"/>
            <a:ext cx="5228153" cy="653415"/>
          </a:xfrm>
          <a:prstGeom prst="rect">
            <a:avLst/>
          </a:prstGeom>
          <a:noFill/>
          <a:ln/>
        </p:spPr>
        <p:txBody>
          <a:bodyPr wrap="none" rtlCol="0" anchor="t"/>
          <a:lstStyle/>
          <a:p>
            <a:pPr marL="0" indent="0" algn="ctr">
              <a:lnSpc>
                <a:spcPts val="5146"/>
              </a:lnSpc>
              <a:buNone/>
            </a:pPr>
            <a:r>
              <a:rPr lang="en-US" sz="6000" dirty="0">
                <a:solidFill>
                  <a:srgbClr val="FFD9BE"/>
                </a:solidFill>
                <a:latin typeface="Quattrocento" pitchFamily="34" charset="0"/>
                <a:ea typeface="Quattrocento" pitchFamily="34" charset="-122"/>
                <a:cs typeface="Quattrocento" pitchFamily="34" charset="-120"/>
              </a:rPr>
              <a:t>The Sign Up System</a:t>
            </a:r>
            <a:endParaRPr lang="en-US" sz="6000" dirty="0"/>
          </a:p>
        </p:txBody>
      </p:sp>
      <p:sp>
        <p:nvSpPr>
          <p:cNvPr id="11" name="Text 7"/>
          <p:cNvSpPr/>
          <p:nvPr/>
        </p:nvSpPr>
        <p:spPr>
          <a:xfrm>
            <a:off x="752900" y="1838013"/>
            <a:ext cx="1977628" cy="326827"/>
          </a:xfrm>
          <a:prstGeom prst="rect">
            <a:avLst/>
          </a:prstGeom>
          <a:noFill/>
          <a:ln/>
        </p:spPr>
        <p:txBody>
          <a:bodyPr wrap="none" rtlCol="0" anchor="t"/>
          <a:lstStyle/>
          <a:p>
            <a:pPr marL="0" indent="0" algn="l">
              <a:lnSpc>
                <a:spcPts val="2573"/>
              </a:lnSpc>
              <a:buNone/>
            </a:pPr>
            <a:r>
              <a:rPr lang="en-US" sz="2800" dirty="0">
                <a:solidFill>
                  <a:srgbClr val="FFD9BE"/>
                </a:solidFill>
                <a:latin typeface="Quattrocento" pitchFamily="34" charset="0"/>
                <a:ea typeface="Quattrocento" pitchFamily="34" charset="-122"/>
                <a:cs typeface="Quattrocento" pitchFamily="34" charset="-120"/>
              </a:rPr>
              <a:t>5. Save to Database</a:t>
            </a:r>
            <a:endParaRPr lang="en-US" sz="2800" dirty="0"/>
          </a:p>
        </p:txBody>
      </p:sp>
      <p:sp>
        <p:nvSpPr>
          <p:cNvPr id="12" name="Text 8"/>
          <p:cNvSpPr/>
          <p:nvPr/>
        </p:nvSpPr>
        <p:spPr>
          <a:xfrm>
            <a:off x="752900" y="2457694"/>
            <a:ext cx="9933503" cy="333256"/>
          </a:xfrm>
          <a:prstGeom prst="rect">
            <a:avLst/>
          </a:prstGeom>
          <a:noFill/>
          <a:ln/>
        </p:spPr>
        <p:txBody>
          <a:bodyPr wrap="none" rtlCol="0" anchor="t"/>
          <a:lstStyle/>
          <a:p>
            <a:pPr marL="0" indent="0">
              <a:lnSpc>
                <a:spcPts val="2624"/>
              </a:lnSpc>
              <a:buNone/>
            </a:pPr>
            <a:r>
              <a:rPr lang="en-US" sz="2800" dirty="0">
                <a:solidFill>
                  <a:srgbClr val="F9EEE7"/>
                </a:solidFill>
                <a:latin typeface="Quattrocento" pitchFamily="34" charset="0"/>
                <a:ea typeface="Quattrocento" pitchFamily="34" charset="-122"/>
                <a:cs typeface="Quattrocento" pitchFamily="34" charset="-120"/>
              </a:rPr>
              <a:t>The user will enter their data, which will then be saved to the database.</a:t>
            </a:r>
            <a:endParaRPr lang="en-US" sz="2800" dirty="0"/>
          </a:p>
        </p:txBody>
      </p:sp>
      <p:pic>
        <p:nvPicPr>
          <p:cNvPr id="14" name="Picture 13">
            <a:extLst>
              <a:ext uri="{FF2B5EF4-FFF2-40B4-BE49-F238E27FC236}">
                <a16:creationId xmlns:a16="http://schemas.microsoft.com/office/drawing/2014/main" id="{862B0B83-89DD-4C37-8DCA-B0BAEEB6B4EF}"/>
              </a:ext>
            </a:extLst>
          </p:cNvPr>
          <p:cNvPicPr>
            <a:picLocks noChangeAspect="1"/>
          </p:cNvPicPr>
          <p:nvPr/>
        </p:nvPicPr>
        <p:blipFill>
          <a:blip r:embed="rId3"/>
          <a:stretch>
            <a:fillRect/>
          </a:stretch>
        </p:blipFill>
        <p:spPr>
          <a:xfrm>
            <a:off x="2730528" y="3549046"/>
            <a:ext cx="9448800" cy="2352383"/>
          </a:xfrm>
          <a:prstGeom prst="rect">
            <a:avLst/>
          </a:prstGeom>
        </p:spPr>
      </p:pic>
      <p:sp>
        <p:nvSpPr>
          <p:cNvPr id="13" name="Text 8">
            <a:extLst>
              <a:ext uri="{FF2B5EF4-FFF2-40B4-BE49-F238E27FC236}">
                <a16:creationId xmlns:a16="http://schemas.microsoft.com/office/drawing/2014/main" id="{FB99F583-0307-E9CD-8DC5-D3AD20B0EE46}"/>
              </a:ext>
            </a:extLst>
          </p:cNvPr>
          <p:cNvSpPr/>
          <p:nvPr/>
        </p:nvSpPr>
        <p:spPr>
          <a:xfrm>
            <a:off x="542255" y="4002852"/>
            <a:ext cx="2957504" cy="3086899"/>
          </a:xfrm>
          <a:prstGeom prst="rect">
            <a:avLst/>
          </a:prstGeom>
          <a:noFill/>
          <a:ln/>
        </p:spPr>
        <p:txBody>
          <a:bodyPr wrap="none" rtlCol="0" anchor="t"/>
          <a:lstStyle/>
          <a:p>
            <a:pPr marL="0" indent="0">
              <a:lnSpc>
                <a:spcPts val="2624"/>
              </a:lnSpc>
              <a:buNone/>
            </a:pPr>
            <a:endParaRPr lang="en-US" sz="2800" dirty="0"/>
          </a:p>
        </p:txBody>
      </p:sp>
      <p:sp>
        <p:nvSpPr>
          <p:cNvPr id="15" name="Text 8">
            <a:extLst>
              <a:ext uri="{FF2B5EF4-FFF2-40B4-BE49-F238E27FC236}">
                <a16:creationId xmlns:a16="http://schemas.microsoft.com/office/drawing/2014/main" id="{76B45BCB-B3E3-68B1-D073-80B4C9F67BF0}"/>
              </a:ext>
            </a:extLst>
          </p:cNvPr>
          <p:cNvSpPr/>
          <p:nvPr/>
        </p:nvSpPr>
        <p:spPr>
          <a:xfrm>
            <a:off x="5836447" y="6659525"/>
            <a:ext cx="3253123" cy="557704"/>
          </a:xfrm>
          <a:prstGeom prst="rect">
            <a:avLst/>
          </a:prstGeom>
          <a:noFill/>
          <a:ln/>
        </p:spPr>
        <p:txBody>
          <a:bodyPr wrap="none" rtlCol="0" anchor="t"/>
          <a:lstStyle/>
          <a:p>
            <a:pPr marL="0" indent="0" algn="ctr">
              <a:lnSpc>
                <a:spcPts val="2624"/>
              </a:lnSpc>
              <a:buNone/>
            </a:pPr>
            <a:r>
              <a:rPr lang="en-US" sz="2800" dirty="0">
                <a:solidFill>
                  <a:srgbClr val="F9EEE7"/>
                </a:solidFill>
                <a:latin typeface="Quattrocento" pitchFamily="34" charset="0"/>
                <a:ea typeface="Quattrocento" pitchFamily="34" charset="-122"/>
                <a:cs typeface="Quattrocento" pitchFamily="34" charset="-120"/>
              </a:rPr>
              <a:t>Go to Sign-in page … </a:t>
            </a:r>
            <a:endParaRPr lang="en-US" sz="2800" dirty="0"/>
          </a:p>
        </p:txBody>
      </p:sp>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4" name="Text 2"/>
          <p:cNvSpPr/>
          <p:nvPr/>
        </p:nvSpPr>
        <p:spPr>
          <a:xfrm>
            <a:off x="1217695" y="480114"/>
            <a:ext cx="5228153" cy="653415"/>
          </a:xfrm>
          <a:prstGeom prst="rect">
            <a:avLst/>
          </a:prstGeom>
          <a:noFill/>
          <a:ln/>
        </p:spPr>
        <p:txBody>
          <a:bodyPr wrap="none" rtlCol="0" anchor="t"/>
          <a:lstStyle/>
          <a:p>
            <a:pPr marL="0" indent="0" algn="ctr">
              <a:lnSpc>
                <a:spcPts val="5146"/>
              </a:lnSpc>
              <a:buNone/>
            </a:pPr>
            <a:r>
              <a:rPr lang="en-US" sz="6000" dirty="0">
                <a:solidFill>
                  <a:srgbClr val="FFD9BE"/>
                </a:solidFill>
                <a:latin typeface="Quattrocento" pitchFamily="34" charset="0"/>
                <a:ea typeface="Quattrocento" pitchFamily="34" charset="-122"/>
                <a:cs typeface="Quattrocento" pitchFamily="34" charset="-120"/>
              </a:rPr>
              <a:t>The Sign-in System</a:t>
            </a:r>
            <a:endParaRPr lang="en-US" sz="6000" dirty="0"/>
          </a:p>
        </p:txBody>
      </p:sp>
      <p:pic>
        <p:nvPicPr>
          <p:cNvPr id="15" name="Picture 14">
            <a:extLst>
              <a:ext uri="{FF2B5EF4-FFF2-40B4-BE49-F238E27FC236}">
                <a16:creationId xmlns:a16="http://schemas.microsoft.com/office/drawing/2014/main" id="{9ECFA1A3-EF09-90CA-5475-D7312BBB463B}"/>
              </a:ext>
            </a:extLst>
          </p:cNvPr>
          <p:cNvPicPr>
            <a:picLocks noChangeAspect="1"/>
          </p:cNvPicPr>
          <p:nvPr/>
        </p:nvPicPr>
        <p:blipFill>
          <a:blip r:embed="rId3"/>
          <a:stretch>
            <a:fillRect/>
          </a:stretch>
        </p:blipFill>
        <p:spPr>
          <a:xfrm>
            <a:off x="5817335" y="1458345"/>
            <a:ext cx="8813065" cy="5654836"/>
          </a:xfrm>
          <a:prstGeom prst="rect">
            <a:avLst/>
          </a:prstGeom>
        </p:spPr>
      </p:pic>
      <p:sp>
        <p:nvSpPr>
          <p:cNvPr id="16" name="Text 3">
            <a:extLst>
              <a:ext uri="{FF2B5EF4-FFF2-40B4-BE49-F238E27FC236}">
                <a16:creationId xmlns:a16="http://schemas.microsoft.com/office/drawing/2014/main" id="{E9ED0E82-37C4-6220-53AE-FE06A2B99A94}"/>
              </a:ext>
            </a:extLst>
          </p:cNvPr>
          <p:cNvSpPr/>
          <p:nvPr/>
        </p:nvSpPr>
        <p:spPr>
          <a:xfrm>
            <a:off x="439497" y="1613643"/>
            <a:ext cx="5377837" cy="6456469"/>
          </a:xfrm>
          <a:prstGeom prst="rect">
            <a:avLst/>
          </a:prstGeom>
          <a:noFill/>
          <a:ln/>
        </p:spPr>
        <p:txBody>
          <a:bodyPr wrap="square" rtlCol="0" anchor="t"/>
          <a:lstStyle/>
          <a:p>
            <a:pPr marL="342900" indent="-342900">
              <a:lnSpc>
                <a:spcPct val="150000"/>
              </a:lnSpc>
              <a:buFont typeface="+mj-lt"/>
              <a:buAutoNum type="arabicPeriod"/>
            </a:pPr>
            <a:r>
              <a:rPr lang="en-US" b="1" dirty="0">
                <a:solidFill>
                  <a:srgbClr val="F9EEE7"/>
                </a:solidFill>
                <a:latin typeface="Quattrocento" pitchFamily="34" charset="0"/>
              </a:rPr>
              <a:t>After signing up go to sign in page </a:t>
            </a:r>
            <a:r>
              <a:rPr lang="en-US" dirty="0">
                <a:solidFill>
                  <a:srgbClr val="F9EEE7"/>
                </a:solidFill>
                <a:latin typeface="Quattrocento" pitchFamily="34" charset="0"/>
              </a:rPr>
              <a:t>.</a:t>
            </a:r>
          </a:p>
          <a:p>
            <a:pPr marL="342900" indent="-342900">
              <a:lnSpc>
                <a:spcPct val="150000"/>
              </a:lnSpc>
              <a:buFont typeface="+mj-lt"/>
              <a:buAutoNum type="arabicPeriod"/>
            </a:pPr>
            <a:r>
              <a:rPr lang="en-US" b="1" dirty="0">
                <a:solidFill>
                  <a:srgbClr val="F9EEE7"/>
                </a:solidFill>
                <a:latin typeface="Quattrocento" pitchFamily="34" charset="0"/>
              </a:rPr>
              <a:t>Enter your Email</a:t>
            </a:r>
            <a:r>
              <a:rPr lang="en-US" dirty="0">
                <a:solidFill>
                  <a:srgbClr val="F9EEE7"/>
                </a:solidFill>
                <a:latin typeface="Quattrocento" pitchFamily="34" charset="0"/>
              </a:rPr>
              <a:t>.</a:t>
            </a:r>
          </a:p>
          <a:p>
            <a:pPr marL="342900" indent="-342900">
              <a:lnSpc>
                <a:spcPct val="150000"/>
              </a:lnSpc>
              <a:buFont typeface="+mj-lt"/>
              <a:buAutoNum type="arabicPeriod"/>
            </a:pPr>
            <a:r>
              <a:rPr lang="en-US" b="1" dirty="0">
                <a:solidFill>
                  <a:srgbClr val="F9EEE7"/>
                </a:solidFill>
                <a:latin typeface="Quattrocento" pitchFamily="34" charset="0"/>
              </a:rPr>
              <a:t>Enter your Password</a:t>
            </a:r>
            <a:r>
              <a:rPr lang="en-US" dirty="0">
                <a:solidFill>
                  <a:srgbClr val="F9EEE7"/>
                </a:solidFill>
                <a:latin typeface="Quattrocento" pitchFamily="34" charset="0"/>
              </a:rPr>
              <a:t>.</a:t>
            </a:r>
          </a:p>
          <a:p>
            <a:pPr marL="342900" indent="-342900">
              <a:lnSpc>
                <a:spcPct val="150000"/>
              </a:lnSpc>
              <a:buFont typeface="+mj-lt"/>
              <a:buAutoNum type="arabicPeriod"/>
            </a:pPr>
            <a:r>
              <a:rPr lang="en-US" b="1" dirty="0">
                <a:solidFill>
                  <a:srgbClr val="F9EEE7"/>
                </a:solidFill>
                <a:latin typeface="Quattrocento" pitchFamily="34" charset="0"/>
              </a:rPr>
              <a:t>Click "Sign in "</a:t>
            </a:r>
            <a:r>
              <a:rPr lang="en-US" dirty="0">
                <a:solidFill>
                  <a:srgbClr val="F9EEE7"/>
                </a:solidFill>
                <a:latin typeface="Quattrocento" pitchFamily="34" charset="0"/>
              </a:rPr>
              <a:t>: The user clicks the "Sign in" button to send their information to the database to check it.</a:t>
            </a:r>
          </a:p>
          <a:p>
            <a:pPr marL="342900" indent="-342900">
              <a:lnSpc>
                <a:spcPct val="150000"/>
              </a:lnSpc>
              <a:buFont typeface="+mj-lt"/>
              <a:buAutoNum type="arabicPeriod"/>
            </a:pPr>
            <a:r>
              <a:rPr lang="en-US" b="1" dirty="0">
                <a:solidFill>
                  <a:srgbClr val="F9EEE7"/>
                </a:solidFill>
                <a:latin typeface="Quattrocento" pitchFamily="34" charset="0"/>
              </a:rPr>
              <a:t>Successful Sign-in</a:t>
            </a:r>
            <a:r>
              <a:rPr lang="en-US" dirty="0">
                <a:solidFill>
                  <a:srgbClr val="F9EEE7"/>
                </a:solidFill>
                <a:latin typeface="Quattrocento" pitchFamily="34" charset="0"/>
              </a:rPr>
              <a:t>:  If the email and password match the records, you are taken to your Home page.</a:t>
            </a:r>
          </a:p>
          <a:p>
            <a:pPr marL="342900" indent="-342900">
              <a:lnSpc>
                <a:spcPct val="150000"/>
              </a:lnSpc>
              <a:buFont typeface="+mj-lt"/>
              <a:buAutoNum type="arabicPeriod"/>
            </a:pPr>
            <a:r>
              <a:rPr lang="en-US" b="1" dirty="0">
                <a:solidFill>
                  <a:srgbClr val="F9EEE7"/>
                </a:solidFill>
                <a:latin typeface="Quattrocento" pitchFamily="34" charset="0"/>
              </a:rPr>
              <a:t>Unsuccessful Sign-in</a:t>
            </a:r>
            <a:r>
              <a:rPr lang="en-US" dirty="0">
                <a:solidFill>
                  <a:srgbClr val="F9EEE7"/>
                </a:solidFill>
                <a:latin typeface="Quattrocento" pitchFamily="34" charset="0"/>
              </a:rPr>
              <a:t>: If there’s a mistake, you see an error message telling you the email or password is incorrect, and you can try again or reset your password if needed.</a:t>
            </a:r>
          </a:p>
        </p:txBody>
      </p:sp>
    </p:spTree>
    <p:extLst>
      <p:ext uri="{BB962C8B-B14F-4D97-AF65-F5344CB8AC3E}">
        <p14:creationId xmlns:p14="http://schemas.microsoft.com/office/powerpoint/2010/main" val="100369770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4" name="Text 2"/>
          <p:cNvSpPr/>
          <p:nvPr/>
        </p:nvSpPr>
        <p:spPr>
          <a:xfrm>
            <a:off x="354465" y="492971"/>
            <a:ext cx="5228153" cy="653415"/>
          </a:xfrm>
          <a:prstGeom prst="rect">
            <a:avLst/>
          </a:prstGeom>
          <a:noFill/>
          <a:ln/>
        </p:spPr>
        <p:txBody>
          <a:bodyPr wrap="none" rtlCol="0" anchor="t"/>
          <a:lstStyle/>
          <a:p>
            <a:pPr marL="0" indent="0" algn="ctr">
              <a:lnSpc>
                <a:spcPts val="5146"/>
              </a:lnSpc>
              <a:buNone/>
            </a:pPr>
            <a:r>
              <a:rPr lang="en-US" sz="4800" dirty="0">
                <a:solidFill>
                  <a:srgbClr val="FFD9BE"/>
                </a:solidFill>
                <a:latin typeface="Quattrocento" pitchFamily="34" charset="0"/>
                <a:ea typeface="Quattrocento" pitchFamily="34" charset="-122"/>
                <a:cs typeface="Quattrocento" pitchFamily="34" charset="-120"/>
              </a:rPr>
              <a:t>Forget Password</a:t>
            </a:r>
            <a:endParaRPr lang="en-US" sz="4800" dirty="0"/>
          </a:p>
        </p:txBody>
      </p:sp>
      <p:sp>
        <p:nvSpPr>
          <p:cNvPr id="16" name="Text 3">
            <a:extLst>
              <a:ext uri="{FF2B5EF4-FFF2-40B4-BE49-F238E27FC236}">
                <a16:creationId xmlns:a16="http://schemas.microsoft.com/office/drawing/2014/main" id="{E9ED0E82-37C4-6220-53AE-FE06A2B99A94}"/>
              </a:ext>
            </a:extLst>
          </p:cNvPr>
          <p:cNvSpPr/>
          <p:nvPr/>
        </p:nvSpPr>
        <p:spPr>
          <a:xfrm>
            <a:off x="555170" y="1615301"/>
            <a:ext cx="13520058" cy="1372448"/>
          </a:xfrm>
          <a:prstGeom prst="rect">
            <a:avLst/>
          </a:prstGeom>
          <a:noFill/>
          <a:ln/>
        </p:spPr>
        <p:txBody>
          <a:bodyPr wrap="square" rtlCol="0" anchor="t"/>
          <a:lstStyle/>
          <a:p>
            <a:pPr>
              <a:lnSpc>
                <a:spcPct val="150000"/>
              </a:lnSpc>
            </a:pPr>
            <a:r>
              <a:rPr lang="en-US" sz="3200" dirty="0">
                <a:solidFill>
                  <a:srgbClr val="F9EEE7"/>
                </a:solidFill>
                <a:latin typeface="Quattrocento" pitchFamily="34" charset="0"/>
              </a:rPr>
              <a:t>On the sign-in page, the user finds and clicks the "Forgot Password" link, usually located near the sign fields.</a:t>
            </a:r>
          </a:p>
        </p:txBody>
      </p:sp>
      <p:pic>
        <p:nvPicPr>
          <p:cNvPr id="6" name="Picture 5" descr="A screenshot of a login screen&#10;&#10;Description automatically generated">
            <a:extLst>
              <a:ext uri="{FF2B5EF4-FFF2-40B4-BE49-F238E27FC236}">
                <a16:creationId xmlns:a16="http://schemas.microsoft.com/office/drawing/2014/main" id="{A1313F13-014C-FD1C-4E47-CF4546753D94}"/>
              </a:ext>
            </a:extLst>
          </p:cNvPr>
          <p:cNvPicPr>
            <a:picLocks noChangeAspect="1"/>
          </p:cNvPicPr>
          <p:nvPr/>
        </p:nvPicPr>
        <p:blipFill>
          <a:blip r:embed="rId3"/>
          <a:stretch>
            <a:fillRect/>
          </a:stretch>
        </p:blipFill>
        <p:spPr>
          <a:xfrm>
            <a:off x="2968542" y="3456664"/>
            <a:ext cx="8696325" cy="2981325"/>
          </a:xfrm>
          <a:prstGeom prst="rect">
            <a:avLst/>
          </a:prstGeom>
        </p:spPr>
      </p:pic>
    </p:spTree>
    <p:extLst>
      <p:ext uri="{BB962C8B-B14F-4D97-AF65-F5344CB8AC3E}">
        <p14:creationId xmlns:p14="http://schemas.microsoft.com/office/powerpoint/2010/main" val="2463006299"/>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3184981" y="445831"/>
            <a:ext cx="4421624" cy="552688"/>
          </a:xfrm>
          <a:prstGeom prst="rect">
            <a:avLst/>
          </a:prstGeom>
          <a:noFill/>
          <a:ln/>
        </p:spPr>
        <p:txBody>
          <a:bodyPr wrap="none" rtlCol="0" anchor="t"/>
          <a:lstStyle/>
          <a:p>
            <a:pPr marL="0" indent="0" algn="ctr">
              <a:lnSpc>
                <a:spcPts val="4352"/>
              </a:lnSpc>
              <a:buNone/>
            </a:pPr>
            <a:r>
              <a:rPr lang="en-US" sz="4800" dirty="0">
                <a:solidFill>
                  <a:srgbClr val="FFD9BE"/>
                </a:solidFill>
                <a:latin typeface="Quattrocento" pitchFamily="34" charset="0"/>
              </a:rPr>
              <a:t>Forget password</a:t>
            </a:r>
          </a:p>
        </p:txBody>
      </p:sp>
      <p:sp>
        <p:nvSpPr>
          <p:cNvPr id="5" name="Shape 3"/>
          <p:cNvSpPr/>
          <p:nvPr/>
        </p:nvSpPr>
        <p:spPr>
          <a:xfrm>
            <a:off x="3384709" y="1445657"/>
            <a:ext cx="23455" cy="6266736"/>
          </a:xfrm>
          <a:prstGeom prst="rect">
            <a:avLst/>
          </a:prstGeom>
          <a:solidFill>
            <a:srgbClr val="EF9C82"/>
          </a:solidFill>
          <a:ln/>
        </p:spPr>
        <p:txBody>
          <a:bodyPr/>
          <a:lstStyle/>
          <a:p>
            <a:endParaRPr lang="en-US"/>
          </a:p>
        </p:txBody>
      </p:sp>
      <p:sp>
        <p:nvSpPr>
          <p:cNvPr id="6" name="Shape 4"/>
          <p:cNvSpPr/>
          <p:nvPr/>
        </p:nvSpPr>
        <p:spPr>
          <a:xfrm>
            <a:off x="3607772" y="1856601"/>
            <a:ext cx="657701" cy="23455"/>
          </a:xfrm>
          <a:prstGeom prst="rect">
            <a:avLst/>
          </a:prstGeom>
          <a:solidFill>
            <a:srgbClr val="EF9C82"/>
          </a:solidFill>
          <a:ln/>
        </p:spPr>
        <p:txBody>
          <a:bodyPr/>
          <a:lstStyle/>
          <a:p>
            <a:endParaRPr lang="en-US"/>
          </a:p>
        </p:txBody>
      </p:sp>
      <p:sp>
        <p:nvSpPr>
          <p:cNvPr id="7" name="Shape 5"/>
          <p:cNvSpPr/>
          <p:nvPr/>
        </p:nvSpPr>
        <p:spPr>
          <a:xfrm>
            <a:off x="3184981" y="1656993"/>
            <a:ext cx="422791" cy="422791"/>
          </a:xfrm>
          <a:prstGeom prst="roundRect">
            <a:avLst>
              <a:gd name="adj" fmla="val 13334"/>
            </a:avLst>
          </a:prstGeom>
          <a:solidFill>
            <a:srgbClr val="234A49"/>
          </a:solidFill>
          <a:ln/>
        </p:spPr>
        <p:txBody>
          <a:bodyPr/>
          <a:lstStyle/>
          <a:p>
            <a:endParaRPr lang="en-US"/>
          </a:p>
        </p:txBody>
      </p:sp>
      <p:sp>
        <p:nvSpPr>
          <p:cNvPr id="8" name="Text 6"/>
          <p:cNvSpPr/>
          <p:nvPr/>
        </p:nvSpPr>
        <p:spPr>
          <a:xfrm>
            <a:off x="3349407" y="1735693"/>
            <a:ext cx="93940" cy="265271"/>
          </a:xfrm>
          <a:prstGeom prst="rect">
            <a:avLst/>
          </a:prstGeom>
          <a:noFill/>
          <a:ln/>
        </p:spPr>
        <p:txBody>
          <a:bodyPr wrap="none" rtlCol="0" anchor="t"/>
          <a:lstStyle/>
          <a:p>
            <a:pPr marL="0" indent="0" algn="ctr">
              <a:lnSpc>
                <a:spcPts val="2089"/>
              </a:lnSpc>
              <a:buNone/>
            </a:pPr>
            <a:r>
              <a:rPr lang="en-US" sz="2089" dirty="0">
                <a:solidFill>
                  <a:srgbClr val="FFD9BE"/>
                </a:solidFill>
                <a:latin typeface="Quattrocento" pitchFamily="34" charset="0"/>
                <a:ea typeface="Quattrocento" pitchFamily="34" charset="-122"/>
                <a:cs typeface="Quattrocento" pitchFamily="34" charset="-120"/>
              </a:rPr>
              <a:t>1</a:t>
            </a:r>
            <a:endParaRPr lang="en-US" sz="2089" dirty="0"/>
          </a:p>
        </p:txBody>
      </p:sp>
      <p:sp>
        <p:nvSpPr>
          <p:cNvPr id="9" name="Text 7"/>
          <p:cNvSpPr/>
          <p:nvPr/>
        </p:nvSpPr>
        <p:spPr>
          <a:xfrm>
            <a:off x="4429839" y="1633538"/>
            <a:ext cx="2527459" cy="276344"/>
          </a:xfrm>
          <a:prstGeom prst="rect">
            <a:avLst/>
          </a:prstGeom>
          <a:noFill/>
          <a:ln/>
        </p:spPr>
        <p:txBody>
          <a:bodyPr wrap="none" rtlCol="0" anchor="t"/>
          <a:lstStyle/>
          <a:p>
            <a:pPr marL="0" indent="0" algn="l">
              <a:lnSpc>
                <a:spcPts val="2176"/>
              </a:lnSpc>
              <a:buNone/>
            </a:pPr>
            <a:r>
              <a:rPr lang="en-US" sz="2400" dirty="0">
                <a:solidFill>
                  <a:srgbClr val="FFD9BE"/>
                </a:solidFill>
                <a:latin typeface="Quattrocento" pitchFamily="34" charset="0"/>
                <a:ea typeface="Quattrocento" pitchFamily="34" charset="-122"/>
                <a:cs typeface="Quattrocento" pitchFamily="34" charset="-120"/>
              </a:rPr>
              <a:t>Handle Form Submission</a:t>
            </a:r>
            <a:endParaRPr lang="en-US" sz="2400" dirty="0"/>
          </a:p>
        </p:txBody>
      </p:sp>
      <p:sp>
        <p:nvSpPr>
          <p:cNvPr id="10" name="Text 8"/>
          <p:cNvSpPr/>
          <p:nvPr/>
        </p:nvSpPr>
        <p:spPr>
          <a:xfrm>
            <a:off x="4429839" y="2022634"/>
            <a:ext cx="7279560" cy="952738"/>
          </a:xfrm>
          <a:prstGeom prst="rect">
            <a:avLst/>
          </a:prstGeom>
          <a:noFill/>
          <a:ln/>
        </p:spPr>
        <p:txBody>
          <a:bodyPr wrap="square" rtlCol="0" anchor="t"/>
          <a:lstStyle/>
          <a:p>
            <a:r>
              <a:rPr lang="en-US" dirty="0">
                <a:solidFill>
                  <a:srgbClr val="F9EEE7"/>
                </a:solidFill>
                <a:latin typeface="Quattrocento" pitchFamily="34" charset="0"/>
                <a:ea typeface="Quattrocento" pitchFamily="34" charset="-122"/>
                <a:cs typeface="Quattrocento" pitchFamily="34" charset="-120"/>
              </a:rPr>
              <a:t>When a user forgets their password, they will submit a form with their email address. This form submission needs to be properly handled to initiate the password reset process.</a:t>
            </a:r>
          </a:p>
          <a:p>
            <a:endParaRPr lang="en-US" sz="2000" dirty="0">
              <a:solidFill>
                <a:srgbClr val="F9EEE7"/>
              </a:solidFill>
              <a:latin typeface="Quattrocento" pitchFamily="34" charset="0"/>
              <a:ea typeface="Quattrocento" pitchFamily="34" charset="-122"/>
            </a:endParaRPr>
          </a:p>
          <a:p>
            <a:endParaRPr lang="en-US" sz="2000" dirty="0"/>
          </a:p>
        </p:txBody>
      </p:sp>
      <p:sp>
        <p:nvSpPr>
          <p:cNvPr id="11" name="Shape 9"/>
          <p:cNvSpPr/>
          <p:nvPr/>
        </p:nvSpPr>
        <p:spPr>
          <a:xfrm>
            <a:off x="3607772" y="3372981"/>
            <a:ext cx="657701" cy="23455"/>
          </a:xfrm>
          <a:prstGeom prst="rect">
            <a:avLst/>
          </a:prstGeom>
          <a:solidFill>
            <a:srgbClr val="EF9C82"/>
          </a:solidFill>
          <a:ln/>
        </p:spPr>
        <p:txBody>
          <a:bodyPr/>
          <a:lstStyle/>
          <a:p>
            <a:endParaRPr lang="en-US"/>
          </a:p>
        </p:txBody>
      </p:sp>
      <p:sp>
        <p:nvSpPr>
          <p:cNvPr id="12" name="Shape 10"/>
          <p:cNvSpPr/>
          <p:nvPr/>
        </p:nvSpPr>
        <p:spPr>
          <a:xfrm>
            <a:off x="3184981" y="3173373"/>
            <a:ext cx="422791" cy="422791"/>
          </a:xfrm>
          <a:prstGeom prst="roundRect">
            <a:avLst>
              <a:gd name="adj" fmla="val 13334"/>
            </a:avLst>
          </a:prstGeom>
          <a:solidFill>
            <a:srgbClr val="234A49"/>
          </a:solidFill>
          <a:ln/>
        </p:spPr>
        <p:txBody>
          <a:bodyPr/>
          <a:lstStyle/>
          <a:p>
            <a:endParaRPr lang="en-US"/>
          </a:p>
        </p:txBody>
      </p:sp>
      <p:sp>
        <p:nvSpPr>
          <p:cNvPr id="13" name="Text 11"/>
          <p:cNvSpPr/>
          <p:nvPr/>
        </p:nvSpPr>
        <p:spPr>
          <a:xfrm>
            <a:off x="3325237" y="3252073"/>
            <a:ext cx="142161" cy="265271"/>
          </a:xfrm>
          <a:prstGeom prst="rect">
            <a:avLst/>
          </a:prstGeom>
          <a:noFill/>
          <a:ln/>
        </p:spPr>
        <p:txBody>
          <a:bodyPr wrap="none" rtlCol="0" anchor="t"/>
          <a:lstStyle/>
          <a:p>
            <a:pPr marL="0" indent="0" algn="ctr">
              <a:lnSpc>
                <a:spcPts val="2089"/>
              </a:lnSpc>
              <a:buNone/>
            </a:pPr>
            <a:r>
              <a:rPr lang="en-US" sz="2089" dirty="0">
                <a:solidFill>
                  <a:srgbClr val="FFD9BE"/>
                </a:solidFill>
                <a:latin typeface="Quattrocento" pitchFamily="34" charset="0"/>
                <a:ea typeface="Quattrocento" pitchFamily="34" charset="-122"/>
                <a:cs typeface="Quattrocento" pitchFamily="34" charset="-120"/>
              </a:rPr>
              <a:t>2</a:t>
            </a:r>
            <a:endParaRPr lang="en-US" sz="2089" dirty="0"/>
          </a:p>
        </p:txBody>
      </p:sp>
      <p:sp>
        <p:nvSpPr>
          <p:cNvPr id="14" name="Text 12"/>
          <p:cNvSpPr/>
          <p:nvPr/>
        </p:nvSpPr>
        <p:spPr>
          <a:xfrm>
            <a:off x="4449545" y="3241000"/>
            <a:ext cx="2402562" cy="276344"/>
          </a:xfrm>
          <a:prstGeom prst="rect">
            <a:avLst/>
          </a:prstGeom>
          <a:noFill/>
          <a:ln/>
        </p:spPr>
        <p:txBody>
          <a:bodyPr wrap="none" rtlCol="0" anchor="t"/>
          <a:lstStyle/>
          <a:p>
            <a:pPr>
              <a:lnSpc>
                <a:spcPts val="1801"/>
              </a:lnSpc>
            </a:pPr>
            <a:r>
              <a:rPr lang="en-US" sz="2400" dirty="0">
                <a:solidFill>
                  <a:srgbClr val="FFD9BE"/>
                </a:solidFill>
                <a:latin typeface="Quattrocento" pitchFamily="34" charset="0"/>
                <a:ea typeface="Quattrocento" pitchFamily="34" charset="-122"/>
                <a:cs typeface="Quattrocento" pitchFamily="34" charset="-120"/>
              </a:rPr>
              <a:t>Load Composer's Autoloader</a:t>
            </a:r>
            <a:endParaRPr lang="en-US" sz="2400" dirty="0"/>
          </a:p>
        </p:txBody>
      </p:sp>
      <p:sp>
        <p:nvSpPr>
          <p:cNvPr id="15" name="Text 13"/>
          <p:cNvSpPr/>
          <p:nvPr/>
        </p:nvSpPr>
        <p:spPr>
          <a:xfrm>
            <a:off x="4429838" y="3539014"/>
            <a:ext cx="7279561" cy="732711"/>
          </a:xfrm>
          <a:prstGeom prst="rect">
            <a:avLst/>
          </a:prstGeom>
          <a:noFill/>
          <a:ln/>
        </p:spPr>
        <p:txBody>
          <a:bodyPr wrap="none" rtlCol="0" anchor="t"/>
          <a:lstStyle/>
          <a:p>
            <a:r>
              <a:rPr lang="en-US" sz="1600" dirty="0">
                <a:solidFill>
                  <a:srgbClr val="F9EEE7"/>
                </a:solidFill>
                <a:latin typeface="Quattrocento" pitchFamily="34" charset="0"/>
                <a:ea typeface="Quattrocento" pitchFamily="34" charset="-122"/>
                <a:cs typeface="Quattrocento" pitchFamily="34" charset="-120"/>
              </a:rPr>
              <a:t>To use the </a:t>
            </a:r>
            <a:r>
              <a:rPr lang="en-US" sz="1600" b="1" dirty="0" err="1">
                <a:solidFill>
                  <a:srgbClr val="F9EEE7"/>
                </a:solidFill>
                <a:latin typeface="Quattrocento" pitchFamily="34" charset="0"/>
                <a:ea typeface="Quattrocento" pitchFamily="34" charset="-122"/>
                <a:cs typeface="Quattrocento" pitchFamily="34" charset="-120"/>
              </a:rPr>
              <a:t>PHPMailer</a:t>
            </a:r>
            <a:r>
              <a:rPr lang="en-US" sz="1600" dirty="0">
                <a:solidFill>
                  <a:srgbClr val="F9EEE7"/>
                </a:solidFill>
                <a:latin typeface="Quattrocento" pitchFamily="34" charset="0"/>
                <a:ea typeface="Quattrocento" pitchFamily="34" charset="-122"/>
                <a:cs typeface="Quattrocento" pitchFamily="34" charset="-120"/>
              </a:rPr>
              <a:t> library, the Composer autoloader needs to be loaded to make</a:t>
            </a:r>
          </a:p>
          <a:p>
            <a:r>
              <a:rPr lang="en-US" sz="1600" dirty="0">
                <a:solidFill>
                  <a:srgbClr val="F9EEE7"/>
                </a:solidFill>
                <a:latin typeface="Quattrocento" pitchFamily="34" charset="0"/>
                <a:ea typeface="Quattrocento" pitchFamily="34" charset="-122"/>
                <a:cs typeface="Quattrocento" pitchFamily="34" charset="-120"/>
              </a:rPr>
              <a:t> the necessary classes and functions available.</a:t>
            </a:r>
            <a:endParaRPr lang="en-US" sz="1600" dirty="0"/>
          </a:p>
        </p:txBody>
      </p:sp>
      <p:sp>
        <p:nvSpPr>
          <p:cNvPr id="16" name="Shape 14"/>
          <p:cNvSpPr/>
          <p:nvPr/>
        </p:nvSpPr>
        <p:spPr>
          <a:xfrm>
            <a:off x="3607772" y="4607540"/>
            <a:ext cx="657701" cy="23455"/>
          </a:xfrm>
          <a:prstGeom prst="rect">
            <a:avLst/>
          </a:prstGeom>
          <a:solidFill>
            <a:srgbClr val="EF9C82"/>
          </a:solidFill>
          <a:ln/>
        </p:spPr>
        <p:txBody>
          <a:bodyPr/>
          <a:lstStyle/>
          <a:p>
            <a:endParaRPr lang="en-US"/>
          </a:p>
        </p:txBody>
      </p:sp>
      <p:sp>
        <p:nvSpPr>
          <p:cNvPr id="17" name="Shape 15"/>
          <p:cNvSpPr/>
          <p:nvPr/>
        </p:nvSpPr>
        <p:spPr>
          <a:xfrm>
            <a:off x="3184981" y="4407932"/>
            <a:ext cx="422791" cy="422791"/>
          </a:xfrm>
          <a:prstGeom prst="roundRect">
            <a:avLst>
              <a:gd name="adj" fmla="val 13334"/>
            </a:avLst>
          </a:prstGeom>
          <a:solidFill>
            <a:srgbClr val="234A49"/>
          </a:solidFill>
          <a:ln/>
        </p:spPr>
        <p:txBody>
          <a:bodyPr/>
          <a:lstStyle/>
          <a:p>
            <a:endParaRPr lang="en-US"/>
          </a:p>
        </p:txBody>
      </p:sp>
      <p:sp>
        <p:nvSpPr>
          <p:cNvPr id="18" name="Text 16"/>
          <p:cNvSpPr/>
          <p:nvPr/>
        </p:nvSpPr>
        <p:spPr>
          <a:xfrm>
            <a:off x="3324165" y="4486632"/>
            <a:ext cx="144304" cy="265271"/>
          </a:xfrm>
          <a:prstGeom prst="rect">
            <a:avLst/>
          </a:prstGeom>
          <a:noFill/>
          <a:ln/>
        </p:spPr>
        <p:txBody>
          <a:bodyPr wrap="none" rtlCol="0" anchor="t"/>
          <a:lstStyle/>
          <a:p>
            <a:pPr marL="0" indent="0" algn="ctr">
              <a:lnSpc>
                <a:spcPts val="2089"/>
              </a:lnSpc>
              <a:buNone/>
            </a:pPr>
            <a:r>
              <a:rPr lang="en-US" sz="2089" dirty="0">
                <a:solidFill>
                  <a:srgbClr val="FFD9BE"/>
                </a:solidFill>
                <a:latin typeface="Quattrocento" pitchFamily="34" charset="0"/>
                <a:ea typeface="Quattrocento" pitchFamily="34" charset="-122"/>
                <a:cs typeface="Quattrocento" pitchFamily="34" charset="-120"/>
              </a:rPr>
              <a:t>3</a:t>
            </a:r>
            <a:endParaRPr lang="en-US" sz="2089" dirty="0"/>
          </a:p>
        </p:txBody>
      </p:sp>
      <p:sp>
        <p:nvSpPr>
          <p:cNvPr id="19" name="Text 17"/>
          <p:cNvSpPr/>
          <p:nvPr/>
        </p:nvSpPr>
        <p:spPr>
          <a:xfrm>
            <a:off x="4429839" y="4384477"/>
            <a:ext cx="2795468" cy="276344"/>
          </a:xfrm>
          <a:prstGeom prst="rect">
            <a:avLst/>
          </a:prstGeom>
          <a:noFill/>
          <a:ln/>
        </p:spPr>
        <p:txBody>
          <a:bodyPr wrap="none" rtlCol="0" anchor="t"/>
          <a:lstStyle/>
          <a:p>
            <a:pPr>
              <a:lnSpc>
                <a:spcPts val="1801"/>
              </a:lnSpc>
            </a:pPr>
            <a:r>
              <a:rPr lang="en-US" sz="2400" dirty="0">
                <a:solidFill>
                  <a:srgbClr val="FFD9BE"/>
                </a:solidFill>
                <a:latin typeface="Quattrocento" pitchFamily="34" charset="0"/>
                <a:ea typeface="Quattrocento" pitchFamily="34" charset="-122"/>
                <a:cs typeface="Quattrocento" pitchFamily="34" charset="-120"/>
              </a:rPr>
              <a:t>Download </a:t>
            </a:r>
            <a:r>
              <a:rPr lang="en-US" sz="2400" dirty="0" err="1">
                <a:solidFill>
                  <a:srgbClr val="FFD9BE"/>
                </a:solidFill>
                <a:latin typeface="Quattrocento" pitchFamily="34" charset="0"/>
                <a:ea typeface="Quattrocento" pitchFamily="34" charset="-122"/>
                <a:cs typeface="Quattrocento" pitchFamily="34" charset="-120"/>
              </a:rPr>
              <a:t>PHPMailer</a:t>
            </a:r>
            <a:endParaRPr lang="en-US" sz="2400" dirty="0"/>
          </a:p>
        </p:txBody>
      </p:sp>
      <p:sp>
        <p:nvSpPr>
          <p:cNvPr id="20" name="Text 18"/>
          <p:cNvSpPr/>
          <p:nvPr/>
        </p:nvSpPr>
        <p:spPr>
          <a:xfrm>
            <a:off x="4429839" y="4773573"/>
            <a:ext cx="7279560" cy="670917"/>
          </a:xfrm>
          <a:prstGeom prst="rect">
            <a:avLst/>
          </a:prstGeom>
          <a:noFill/>
          <a:ln/>
        </p:spPr>
        <p:txBody>
          <a:bodyPr wrap="none" rtlCol="0" anchor="t"/>
          <a:lstStyle/>
          <a:p>
            <a:r>
              <a:rPr lang="en-US" dirty="0">
                <a:solidFill>
                  <a:srgbClr val="F9EEE7"/>
                </a:solidFill>
                <a:latin typeface="Quattrocento" pitchFamily="34" charset="0"/>
                <a:ea typeface="Quattrocento" pitchFamily="34" charset="-122"/>
                <a:cs typeface="Quattrocento" pitchFamily="34" charset="-120"/>
              </a:rPr>
              <a:t>The </a:t>
            </a:r>
            <a:r>
              <a:rPr lang="en-US" b="1" dirty="0" err="1">
                <a:solidFill>
                  <a:srgbClr val="F9EEE7"/>
                </a:solidFill>
                <a:latin typeface="Quattrocento" pitchFamily="34" charset="0"/>
                <a:ea typeface="Quattrocento" pitchFamily="34" charset="-122"/>
                <a:cs typeface="Quattrocento" pitchFamily="34" charset="-120"/>
              </a:rPr>
              <a:t>PHPMailer</a:t>
            </a:r>
            <a:r>
              <a:rPr lang="en-US" dirty="0">
                <a:solidFill>
                  <a:srgbClr val="F9EEE7"/>
                </a:solidFill>
                <a:latin typeface="Quattrocento" pitchFamily="34" charset="0"/>
                <a:ea typeface="Quattrocento" pitchFamily="34" charset="-122"/>
                <a:cs typeface="Quattrocento" pitchFamily="34" charset="-120"/>
              </a:rPr>
              <a:t> library is used to send the password reset email to the user. </a:t>
            </a:r>
          </a:p>
          <a:p>
            <a:r>
              <a:rPr lang="en-US" dirty="0">
                <a:solidFill>
                  <a:srgbClr val="F9EEE7"/>
                </a:solidFill>
                <a:latin typeface="Quattrocento" pitchFamily="34" charset="0"/>
                <a:ea typeface="Quattrocento" pitchFamily="34" charset="-122"/>
                <a:cs typeface="Quattrocento" pitchFamily="34" charset="-120"/>
              </a:rPr>
              <a:t>It needs to be downloaded and integrated into the project.</a:t>
            </a:r>
            <a:endParaRPr lang="en-US" dirty="0"/>
          </a:p>
        </p:txBody>
      </p:sp>
      <p:sp>
        <p:nvSpPr>
          <p:cNvPr id="21" name="Shape 19"/>
          <p:cNvSpPr/>
          <p:nvPr/>
        </p:nvSpPr>
        <p:spPr>
          <a:xfrm>
            <a:off x="3607772" y="5842099"/>
            <a:ext cx="657701" cy="23455"/>
          </a:xfrm>
          <a:prstGeom prst="rect">
            <a:avLst/>
          </a:prstGeom>
          <a:solidFill>
            <a:srgbClr val="EF9C82"/>
          </a:solidFill>
          <a:ln/>
        </p:spPr>
        <p:txBody>
          <a:bodyPr/>
          <a:lstStyle/>
          <a:p>
            <a:endParaRPr lang="en-US"/>
          </a:p>
        </p:txBody>
      </p:sp>
      <p:sp>
        <p:nvSpPr>
          <p:cNvPr id="22" name="Shape 20"/>
          <p:cNvSpPr/>
          <p:nvPr/>
        </p:nvSpPr>
        <p:spPr>
          <a:xfrm>
            <a:off x="3184981" y="5642491"/>
            <a:ext cx="422791" cy="422791"/>
          </a:xfrm>
          <a:prstGeom prst="roundRect">
            <a:avLst>
              <a:gd name="adj" fmla="val 13334"/>
            </a:avLst>
          </a:prstGeom>
          <a:solidFill>
            <a:srgbClr val="234A49"/>
          </a:solidFill>
          <a:ln/>
        </p:spPr>
        <p:txBody>
          <a:bodyPr/>
          <a:lstStyle/>
          <a:p>
            <a:endParaRPr lang="en-US"/>
          </a:p>
        </p:txBody>
      </p:sp>
      <p:sp>
        <p:nvSpPr>
          <p:cNvPr id="23" name="Text 21"/>
          <p:cNvSpPr/>
          <p:nvPr/>
        </p:nvSpPr>
        <p:spPr>
          <a:xfrm>
            <a:off x="3328928" y="5721191"/>
            <a:ext cx="134779" cy="265271"/>
          </a:xfrm>
          <a:prstGeom prst="rect">
            <a:avLst/>
          </a:prstGeom>
          <a:noFill/>
          <a:ln/>
        </p:spPr>
        <p:txBody>
          <a:bodyPr wrap="none" rtlCol="0" anchor="t"/>
          <a:lstStyle/>
          <a:p>
            <a:pPr marL="0" indent="0" algn="ctr">
              <a:lnSpc>
                <a:spcPts val="2089"/>
              </a:lnSpc>
              <a:buNone/>
            </a:pPr>
            <a:r>
              <a:rPr lang="en-US" sz="2089" dirty="0">
                <a:solidFill>
                  <a:srgbClr val="FFD9BE"/>
                </a:solidFill>
                <a:latin typeface="Quattrocento" pitchFamily="34" charset="0"/>
                <a:ea typeface="Quattrocento" pitchFamily="34" charset="-122"/>
                <a:cs typeface="Quattrocento" pitchFamily="34" charset="-120"/>
              </a:rPr>
              <a:t>4</a:t>
            </a:r>
            <a:endParaRPr lang="en-US" sz="2089" dirty="0"/>
          </a:p>
        </p:txBody>
      </p:sp>
      <p:sp>
        <p:nvSpPr>
          <p:cNvPr id="24" name="Text 22"/>
          <p:cNvSpPr/>
          <p:nvPr/>
        </p:nvSpPr>
        <p:spPr>
          <a:xfrm>
            <a:off x="4429839" y="5619036"/>
            <a:ext cx="2844998" cy="276344"/>
          </a:xfrm>
          <a:prstGeom prst="rect">
            <a:avLst/>
          </a:prstGeom>
          <a:noFill/>
          <a:ln/>
        </p:spPr>
        <p:txBody>
          <a:bodyPr wrap="none" rtlCol="0" anchor="t"/>
          <a:lstStyle/>
          <a:p>
            <a:pPr>
              <a:lnSpc>
                <a:spcPts val="1801"/>
              </a:lnSpc>
            </a:pPr>
            <a:r>
              <a:rPr lang="en-US" sz="2400" dirty="0">
                <a:solidFill>
                  <a:srgbClr val="FFD9BE"/>
                </a:solidFill>
                <a:latin typeface="Quattrocento" pitchFamily="34" charset="0"/>
                <a:ea typeface="Quattrocento" pitchFamily="34" charset="-122"/>
                <a:cs typeface="Quattrocento" pitchFamily="34" charset="-120"/>
              </a:rPr>
              <a:t>Generate Forget Password</a:t>
            </a:r>
            <a:endParaRPr lang="en-US" sz="2400" dirty="0"/>
          </a:p>
        </p:txBody>
      </p:sp>
      <p:sp>
        <p:nvSpPr>
          <p:cNvPr id="25" name="Text 23"/>
          <p:cNvSpPr/>
          <p:nvPr/>
        </p:nvSpPr>
        <p:spPr>
          <a:xfrm>
            <a:off x="4429838" y="6008132"/>
            <a:ext cx="7431315" cy="670917"/>
          </a:xfrm>
          <a:prstGeom prst="rect">
            <a:avLst/>
          </a:prstGeom>
          <a:noFill/>
          <a:ln/>
        </p:spPr>
        <p:txBody>
          <a:bodyPr wrap="none" rtlCol="0" anchor="t"/>
          <a:lstStyle/>
          <a:p>
            <a:r>
              <a:rPr lang="en-US" dirty="0">
                <a:solidFill>
                  <a:srgbClr val="F9EEE7"/>
                </a:solidFill>
                <a:latin typeface="Quattrocento" pitchFamily="34" charset="0"/>
                <a:ea typeface="Quattrocento" pitchFamily="34" charset="-122"/>
                <a:cs typeface="Quattrocento" pitchFamily="34" charset="-120"/>
              </a:rPr>
              <a:t>When the user forgets their password, a unique token needs to be generated</a:t>
            </a:r>
          </a:p>
          <a:p>
            <a:r>
              <a:rPr lang="en-US" dirty="0">
                <a:solidFill>
                  <a:srgbClr val="F9EEE7"/>
                </a:solidFill>
                <a:latin typeface="Quattrocento" pitchFamily="34" charset="0"/>
                <a:ea typeface="Quattrocento" pitchFamily="34" charset="-122"/>
                <a:cs typeface="Quattrocento" pitchFamily="34" charset="-120"/>
              </a:rPr>
              <a:t> to allow them to reset their password securely.</a:t>
            </a:r>
            <a:endParaRPr lang="en-US" dirty="0"/>
          </a:p>
        </p:txBody>
      </p:sp>
      <p:sp>
        <p:nvSpPr>
          <p:cNvPr id="26" name="Shape 24"/>
          <p:cNvSpPr/>
          <p:nvPr/>
        </p:nvSpPr>
        <p:spPr>
          <a:xfrm>
            <a:off x="3607772" y="7076658"/>
            <a:ext cx="657701" cy="23455"/>
          </a:xfrm>
          <a:prstGeom prst="rect">
            <a:avLst/>
          </a:prstGeom>
          <a:solidFill>
            <a:srgbClr val="EF9C82"/>
          </a:solidFill>
          <a:ln/>
        </p:spPr>
        <p:txBody>
          <a:bodyPr/>
          <a:lstStyle/>
          <a:p>
            <a:endParaRPr lang="en-US"/>
          </a:p>
        </p:txBody>
      </p:sp>
      <p:sp>
        <p:nvSpPr>
          <p:cNvPr id="27" name="Shape 25"/>
          <p:cNvSpPr/>
          <p:nvPr/>
        </p:nvSpPr>
        <p:spPr>
          <a:xfrm>
            <a:off x="3184981" y="6877050"/>
            <a:ext cx="422791" cy="422791"/>
          </a:xfrm>
          <a:prstGeom prst="roundRect">
            <a:avLst>
              <a:gd name="adj" fmla="val 13334"/>
            </a:avLst>
          </a:prstGeom>
          <a:solidFill>
            <a:srgbClr val="234A49"/>
          </a:solidFill>
          <a:ln/>
        </p:spPr>
        <p:txBody>
          <a:bodyPr/>
          <a:lstStyle/>
          <a:p>
            <a:endParaRPr lang="en-US"/>
          </a:p>
        </p:txBody>
      </p:sp>
      <p:sp>
        <p:nvSpPr>
          <p:cNvPr id="28" name="Text 26"/>
          <p:cNvSpPr/>
          <p:nvPr/>
        </p:nvSpPr>
        <p:spPr>
          <a:xfrm>
            <a:off x="3325951" y="6955750"/>
            <a:ext cx="140851" cy="265271"/>
          </a:xfrm>
          <a:prstGeom prst="rect">
            <a:avLst/>
          </a:prstGeom>
          <a:noFill/>
          <a:ln/>
        </p:spPr>
        <p:txBody>
          <a:bodyPr wrap="none" rtlCol="0" anchor="t"/>
          <a:lstStyle/>
          <a:p>
            <a:pPr marL="0" indent="0" algn="ctr">
              <a:lnSpc>
                <a:spcPts val="2089"/>
              </a:lnSpc>
              <a:buNone/>
            </a:pPr>
            <a:r>
              <a:rPr lang="en-US" sz="2089" dirty="0">
                <a:solidFill>
                  <a:srgbClr val="FFD9BE"/>
                </a:solidFill>
                <a:latin typeface="Quattrocento" pitchFamily="34" charset="0"/>
                <a:ea typeface="Quattrocento" pitchFamily="34" charset="-122"/>
                <a:cs typeface="Quattrocento" pitchFamily="34" charset="-120"/>
              </a:rPr>
              <a:t>5</a:t>
            </a:r>
            <a:endParaRPr lang="en-US" sz="2089" dirty="0"/>
          </a:p>
        </p:txBody>
      </p:sp>
      <p:sp>
        <p:nvSpPr>
          <p:cNvPr id="29" name="Text 27"/>
          <p:cNvSpPr/>
          <p:nvPr/>
        </p:nvSpPr>
        <p:spPr>
          <a:xfrm>
            <a:off x="4429839" y="6853595"/>
            <a:ext cx="2210753" cy="276344"/>
          </a:xfrm>
          <a:prstGeom prst="rect">
            <a:avLst/>
          </a:prstGeom>
          <a:noFill/>
          <a:ln/>
        </p:spPr>
        <p:txBody>
          <a:bodyPr wrap="none" rtlCol="0" anchor="t"/>
          <a:lstStyle/>
          <a:p>
            <a:pPr>
              <a:lnSpc>
                <a:spcPts val="1801"/>
              </a:lnSpc>
            </a:pPr>
            <a:r>
              <a:rPr lang="en-US" sz="2400" dirty="0">
                <a:solidFill>
                  <a:srgbClr val="FFD9BE"/>
                </a:solidFill>
                <a:latin typeface="Quattrocento" pitchFamily="34" charset="0"/>
                <a:ea typeface="Quattrocento" pitchFamily="34" charset="-122"/>
                <a:cs typeface="Quattrocento" pitchFamily="34" charset="-120"/>
              </a:rPr>
              <a:t>Check if Email Exists</a:t>
            </a:r>
            <a:endParaRPr lang="en-US" sz="2400" dirty="0"/>
          </a:p>
        </p:txBody>
      </p:sp>
      <p:sp>
        <p:nvSpPr>
          <p:cNvPr id="30" name="Text 28"/>
          <p:cNvSpPr/>
          <p:nvPr/>
        </p:nvSpPr>
        <p:spPr>
          <a:xfrm>
            <a:off x="4429839" y="7242691"/>
            <a:ext cx="7085886" cy="531018"/>
          </a:xfrm>
          <a:prstGeom prst="rect">
            <a:avLst/>
          </a:prstGeom>
          <a:noFill/>
          <a:ln/>
        </p:spPr>
        <p:txBody>
          <a:bodyPr wrap="none" rtlCol="0" anchor="t"/>
          <a:lstStyle/>
          <a:p>
            <a:r>
              <a:rPr lang="en-US" dirty="0">
                <a:solidFill>
                  <a:srgbClr val="F9EEE7"/>
                </a:solidFill>
                <a:latin typeface="Quattrocento" pitchFamily="34" charset="0"/>
                <a:ea typeface="Quattrocento" pitchFamily="34" charset="-122"/>
                <a:cs typeface="Quattrocento" pitchFamily="34" charset="-120"/>
              </a:rPr>
              <a:t>Before generating a reset token, the system needs to check if the email </a:t>
            </a:r>
          </a:p>
          <a:p>
            <a:r>
              <a:rPr lang="en-US" dirty="0">
                <a:solidFill>
                  <a:srgbClr val="F9EEE7"/>
                </a:solidFill>
                <a:latin typeface="Quattrocento" pitchFamily="34" charset="0"/>
                <a:ea typeface="Quattrocento" pitchFamily="34" charset="-122"/>
                <a:cs typeface="Quattrocento" pitchFamily="34" charset="-120"/>
              </a:rPr>
              <a:t>provided by the user exists in the database.</a:t>
            </a:r>
            <a:endParaRPr lang="en-US" dirty="0"/>
          </a:p>
        </p:txBody>
      </p:sp>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5" name="Shape 3"/>
          <p:cNvSpPr/>
          <p:nvPr/>
        </p:nvSpPr>
        <p:spPr>
          <a:xfrm>
            <a:off x="3244334" y="1496854"/>
            <a:ext cx="24289" cy="6197322"/>
          </a:xfrm>
          <a:prstGeom prst="rect">
            <a:avLst/>
          </a:prstGeom>
          <a:solidFill>
            <a:srgbClr val="EF9C82"/>
          </a:solidFill>
          <a:ln/>
        </p:spPr>
        <p:txBody>
          <a:bodyPr/>
          <a:lstStyle/>
          <a:p>
            <a:endParaRPr lang="en-US"/>
          </a:p>
        </p:txBody>
      </p:sp>
      <p:sp>
        <p:nvSpPr>
          <p:cNvPr id="6" name="Shape 4"/>
          <p:cNvSpPr/>
          <p:nvPr/>
        </p:nvSpPr>
        <p:spPr>
          <a:xfrm>
            <a:off x="3475375" y="1922383"/>
            <a:ext cx="681157" cy="24289"/>
          </a:xfrm>
          <a:prstGeom prst="rect">
            <a:avLst/>
          </a:prstGeom>
          <a:solidFill>
            <a:srgbClr val="EF9C82"/>
          </a:solidFill>
          <a:ln/>
        </p:spPr>
        <p:txBody>
          <a:bodyPr/>
          <a:lstStyle/>
          <a:p>
            <a:endParaRPr lang="en-US"/>
          </a:p>
        </p:txBody>
      </p:sp>
      <p:sp>
        <p:nvSpPr>
          <p:cNvPr id="7" name="Shape 5"/>
          <p:cNvSpPr/>
          <p:nvPr/>
        </p:nvSpPr>
        <p:spPr>
          <a:xfrm>
            <a:off x="3037582" y="1715691"/>
            <a:ext cx="437793" cy="437793"/>
          </a:xfrm>
          <a:prstGeom prst="roundRect">
            <a:avLst>
              <a:gd name="adj" fmla="val 13337"/>
            </a:avLst>
          </a:prstGeom>
          <a:solidFill>
            <a:srgbClr val="234A49"/>
          </a:solidFill>
          <a:ln/>
        </p:spPr>
        <p:txBody>
          <a:bodyPr/>
          <a:lstStyle/>
          <a:p>
            <a:endParaRPr lang="en-US"/>
          </a:p>
        </p:txBody>
      </p:sp>
      <p:sp>
        <p:nvSpPr>
          <p:cNvPr id="8" name="Text 6"/>
          <p:cNvSpPr/>
          <p:nvPr/>
        </p:nvSpPr>
        <p:spPr>
          <a:xfrm>
            <a:off x="3207841" y="1797129"/>
            <a:ext cx="97274" cy="274796"/>
          </a:xfrm>
          <a:prstGeom prst="rect">
            <a:avLst/>
          </a:prstGeom>
          <a:noFill/>
          <a:ln/>
        </p:spPr>
        <p:txBody>
          <a:bodyPr wrap="none" rtlCol="0" anchor="t"/>
          <a:lstStyle/>
          <a:p>
            <a:pPr marL="0" indent="0" algn="ctr">
              <a:lnSpc>
                <a:spcPts val="2164"/>
              </a:lnSpc>
              <a:buNone/>
            </a:pPr>
            <a:r>
              <a:rPr lang="en-US" sz="2164" dirty="0">
                <a:solidFill>
                  <a:srgbClr val="FFD9BE"/>
                </a:solidFill>
                <a:latin typeface="Quattrocento" pitchFamily="34" charset="0"/>
                <a:ea typeface="Quattrocento" pitchFamily="34" charset="-122"/>
                <a:cs typeface="Quattrocento" pitchFamily="34" charset="-120"/>
              </a:rPr>
              <a:t>6</a:t>
            </a:r>
            <a:endParaRPr lang="en-US" sz="2164" dirty="0"/>
          </a:p>
        </p:txBody>
      </p:sp>
      <p:sp>
        <p:nvSpPr>
          <p:cNvPr id="9" name="Text 7"/>
          <p:cNvSpPr/>
          <p:nvPr/>
        </p:nvSpPr>
        <p:spPr>
          <a:xfrm>
            <a:off x="4326850" y="1691402"/>
            <a:ext cx="2650212" cy="286107"/>
          </a:xfrm>
          <a:prstGeom prst="rect">
            <a:avLst/>
          </a:prstGeom>
          <a:noFill/>
          <a:ln/>
        </p:spPr>
        <p:txBody>
          <a:bodyPr wrap="none" rtlCol="0" anchor="t"/>
          <a:lstStyle/>
          <a:p>
            <a:pPr>
              <a:lnSpc>
                <a:spcPts val="1801"/>
              </a:lnSpc>
            </a:pPr>
            <a:r>
              <a:rPr lang="en-US" sz="2800" dirty="0">
                <a:solidFill>
                  <a:srgbClr val="FFD9BE"/>
                </a:solidFill>
                <a:latin typeface="Quattrocento" pitchFamily="34" charset="0"/>
                <a:ea typeface="Quattrocento" pitchFamily="34" charset="-122"/>
                <a:cs typeface="Quattrocento" pitchFamily="34" charset="-120"/>
              </a:rPr>
              <a:t>Generate a Secure Token</a:t>
            </a:r>
            <a:endParaRPr lang="en-US" sz="2800" dirty="0"/>
          </a:p>
        </p:txBody>
      </p:sp>
      <p:sp>
        <p:nvSpPr>
          <p:cNvPr id="10" name="Text 8"/>
          <p:cNvSpPr/>
          <p:nvPr/>
        </p:nvSpPr>
        <p:spPr>
          <a:xfrm>
            <a:off x="4326850" y="2094190"/>
            <a:ext cx="8300578" cy="694729"/>
          </a:xfrm>
          <a:prstGeom prst="rect">
            <a:avLst/>
          </a:prstGeom>
          <a:noFill/>
          <a:ln/>
        </p:spPr>
        <p:txBody>
          <a:bodyPr wrap="none" rtlCol="0" anchor="t"/>
          <a:lstStyle/>
          <a:p>
            <a:r>
              <a:rPr lang="en-US" dirty="0">
                <a:solidFill>
                  <a:srgbClr val="F9EEE7"/>
                </a:solidFill>
                <a:latin typeface="Quattrocento" pitchFamily="34" charset="0"/>
                <a:ea typeface="Quattrocento" pitchFamily="34" charset="-122"/>
                <a:cs typeface="Quattrocento" pitchFamily="34" charset="-120"/>
              </a:rPr>
              <a:t>A secure token needs to be generated, which will be used to verify the user's identity</a:t>
            </a:r>
          </a:p>
          <a:p>
            <a:r>
              <a:rPr lang="en-US" dirty="0">
                <a:solidFill>
                  <a:srgbClr val="F9EEE7"/>
                </a:solidFill>
                <a:latin typeface="Quattrocento" pitchFamily="34" charset="0"/>
                <a:ea typeface="Quattrocento" pitchFamily="34" charset="-122"/>
                <a:cs typeface="Quattrocento" pitchFamily="34" charset="-120"/>
              </a:rPr>
              <a:t> during the password reset process.</a:t>
            </a:r>
            <a:endParaRPr lang="en-US" dirty="0"/>
          </a:p>
        </p:txBody>
      </p:sp>
      <p:sp>
        <p:nvSpPr>
          <p:cNvPr id="11" name="Shape 9"/>
          <p:cNvSpPr/>
          <p:nvPr/>
        </p:nvSpPr>
        <p:spPr>
          <a:xfrm>
            <a:off x="3475375" y="3200757"/>
            <a:ext cx="681157" cy="24289"/>
          </a:xfrm>
          <a:prstGeom prst="rect">
            <a:avLst/>
          </a:prstGeom>
          <a:solidFill>
            <a:srgbClr val="EF9C82"/>
          </a:solidFill>
          <a:ln/>
        </p:spPr>
        <p:txBody>
          <a:bodyPr/>
          <a:lstStyle/>
          <a:p>
            <a:endParaRPr lang="en-US"/>
          </a:p>
        </p:txBody>
      </p:sp>
      <p:sp>
        <p:nvSpPr>
          <p:cNvPr id="12" name="Shape 10"/>
          <p:cNvSpPr/>
          <p:nvPr/>
        </p:nvSpPr>
        <p:spPr>
          <a:xfrm>
            <a:off x="3037582" y="2994065"/>
            <a:ext cx="437793" cy="437793"/>
          </a:xfrm>
          <a:prstGeom prst="roundRect">
            <a:avLst>
              <a:gd name="adj" fmla="val 13337"/>
            </a:avLst>
          </a:prstGeom>
          <a:solidFill>
            <a:srgbClr val="234A49"/>
          </a:solidFill>
          <a:ln/>
        </p:spPr>
        <p:txBody>
          <a:bodyPr/>
          <a:lstStyle/>
          <a:p>
            <a:endParaRPr lang="en-US"/>
          </a:p>
        </p:txBody>
      </p:sp>
      <p:sp>
        <p:nvSpPr>
          <p:cNvPr id="13" name="Text 11"/>
          <p:cNvSpPr/>
          <p:nvPr/>
        </p:nvSpPr>
        <p:spPr>
          <a:xfrm>
            <a:off x="3182838" y="3075503"/>
            <a:ext cx="147280" cy="274796"/>
          </a:xfrm>
          <a:prstGeom prst="rect">
            <a:avLst/>
          </a:prstGeom>
          <a:noFill/>
          <a:ln/>
        </p:spPr>
        <p:txBody>
          <a:bodyPr wrap="none" rtlCol="0" anchor="t"/>
          <a:lstStyle/>
          <a:p>
            <a:pPr marL="0" indent="0" algn="ctr">
              <a:lnSpc>
                <a:spcPts val="2164"/>
              </a:lnSpc>
              <a:buNone/>
            </a:pPr>
            <a:r>
              <a:rPr lang="en-US" sz="2164" dirty="0">
                <a:solidFill>
                  <a:srgbClr val="FFD9BE"/>
                </a:solidFill>
                <a:latin typeface="Quattrocento" pitchFamily="34" charset="0"/>
                <a:ea typeface="Quattrocento" pitchFamily="34" charset="-122"/>
                <a:cs typeface="Quattrocento" pitchFamily="34" charset="-120"/>
              </a:rPr>
              <a:t>7</a:t>
            </a:r>
            <a:endParaRPr lang="en-US" sz="2164" dirty="0"/>
          </a:p>
        </p:txBody>
      </p:sp>
      <p:sp>
        <p:nvSpPr>
          <p:cNvPr id="14" name="Text 12"/>
          <p:cNvSpPr/>
          <p:nvPr/>
        </p:nvSpPr>
        <p:spPr>
          <a:xfrm>
            <a:off x="4326850" y="2969776"/>
            <a:ext cx="2289691" cy="286107"/>
          </a:xfrm>
          <a:prstGeom prst="rect">
            <a:avLst/>
          </a:prstGeom>
          <a:noFill/>
          <a:ln/>
        </p:spPr>
        <p:txBody>
          <a:bodyPr wrap="none" rtlCol="0" anchor="t"/>
          <a:lstStyle/>
          <a:p>
            <a:pPr>
              <a:lnSpc>
                <a:spcPts val="1801"/>
              </a:lnSpc>
            </a:pPr>
            <a:r>
              <a:rPr lang="en-US" sz="2400" dirty="0">
                <a:solidFill>
                  <a:srgbClr val="FFD9BE"/>
                </a:solidFill>
                <a:latin typeface="Quattrocento" pitchFamily="34" charset="0"/>
                <a:ea typeface="Quattrocento" pitchFamily="34" charset="-122"/>
                <a:cs typeface="Quattrocento" pitchFamily="34" charset="-120"/>
              </a:rPr>
              <a:t>Token Expiry Time</a:t>
            </a:r>
            <a:endParaRPr lang="en-US" sz="2400" dirty="0"/>
          </a:p>
        </p:txBody>
      </p:sp>
      <p:sp>
        <p:nvSpPr>
          <p:cNvPr id="15" name="Text 13"/>
          <p:cNvSpPr/>
          <p:nvPr/>
        </p:nvSpPr>
        <p:spPr>
          <a:xfrm>
            <a:off x="4326849" y="3372564"/>
            <a:ext cx="8300579" cy="608886"/>
          </a:xfrm>
          <a:prstGeom prst="rect">
            <a:avLst/>
          </a:prstGeom>
          <a:noFill/>
          <a:ln/>
        </p:spPr>
        <p:txBody>
          <a:bodyPr wrap="none" rtlCol="0" anchor="t"/>
          <a:lstStyle/>
          <a:p>
            <a:r>
              <a:rPr lang="en-US" dirty="0">
                <a:solidFill>
                  <a:srgbClr val="F9EEE7"/>
                </a:solidFill>
                <a:latin typeface="Quattrocento" pitchFamily="34" charset="0"/>
                <a:ea typeface="Quattrocento" pitchFamily="34" charset="-122"/>
                <a:cs typeface="Quattrocento" pitchFamily="34" charset="-120"/>
              </a:rPr>
              <a:t>The generated token should have an expiration time, after which it will become invalid </a:t>
            </a:r>
          </a:p>
          <a:p>
            <a:r>
              <a:rPr lang="en-US" dirty="0">
                <a:solidFill>
                  <a:srgbClr val="F9EEE7"/>
                </a:solidFill>
                <a:latin typeface="Quattrocento" pitchFamily="34" charset="0"/>
                <a:ea typeface="Quattrocento" pitchFamily="34" charset="-122"/>
                <a:cs typeface="Quattrocento" pitchFamily="34" charset="-120"/>
              </a:rPr>
              <a:t>to ensure the security of the password reset process.</a:t>
            </a:r>
            <a:endParaRPr lang="en-US" dirty="0"/>
          </a:p>
        </p:txBody>
      </p:sp>
      <p:sp>
        <p:nvSpPr>
          <p:cNvPr id="16" name="Shape 14"/>
          <p:cNvSpPr/>
          <p:nvPr/>
        </p:nvSpPr>
        <p:spPr>
          <a:xfrm>
            <a:off x="3475375" y="4479131"/>
            <a:ext cx="681157" cy="24289"/>
          </a:xfrm>
          <a:prstGeom prst="rect">
            <a:avLst/>
          </a:prstGeom>
          <a:solidFill>
            <a:srgbClr val="EF9C82"/>
          </a:solidFill>
          <a:ln/>
        </p:spPr>
        <p:txBody>
          <a:bodyPr/>
          <a:lstStyle/>
          <a:p>
            <a:endParaRPr lang="en-US"/>
          </a:p>
        </p:txBody>
      </p:sp>
      <p:sp>
        <p:nvSpPr>
          <p:cNvPr id="17" name="Shape 15"/>
          <p:cNvSpPr/>
          <p:nvPr/>
        </p:nvSpPr>
        <p:spPr>
          <a:xfrm>
            <a:off x="3037582" y="4272439"/>
            <a:ext cx="437793" cy="437793"/>
          </a:xfrm>
          <a:prstGeom prst="roundRect">
            <a:avLst>
              <a:gd name="adj" fmla="val 13337"/>
            </a:avLst>
          </a:prstGeom>
          <a:solidFill>
            <a:srgbClr val="234A49"/>
          </a:solidFill>
          <a:ln/>
        </p:spPr>
        <p:txBody>
          <a:bodyPr/>
          <a:lstStyle/>
          <a:p>
            <a:endParaRPr lang="en-US"/>
          </a:p>
        </p:txBody>
      </p:sp>
      <p:sp>
        <p:nvSpPr>
          <p:cNvPr id="18" name="Text 16"/>
          <p:cNvSpPr/>
          <p:nvPr/>
        </p:nvSpPr>
        <p:spPr>
          <a:xfrm>
            <a:off x="3181648" y="4353878"/>
            <a:ext cx="149543" cy="274796"/>
          </a:xfrm>
          <a:prstGeom prst="rect">
            <a:avLst/>
          </a:prstGeom>
          <a:noFill/>
          <a:ln/>
        </p:spPr>
        <p:txBody>
          <a:bodyPr wrap="none" rtlCol="0" anchor="t"/>
          <a:lstStyle/>
          <a:p>
            <a:pPr marL="0" indent="0" algn="ctr">
              <a:lnSpc>
                <a:spcPts val="2164"/>
              </a:lnSpc>
              <a:buNone/>
            </a:pPr>
            <a:r>
              <a:rPr lang="en-US" sz="2164" dirty="0">
                <a:solidFill>
                  <a:srgbClr val="FFD9BE"/>
                </a:solidFill>
                <a:latin typeface="Quattrocento" pitchFamily="34" charset="0"/>
                <a:ea typeface="Quattrocento" pitchFamily="34" charset="-122"/>
                <a:cs typeface="Quattrocento" pitchFamily="34" charset="-120"/>
              </a:rPr>
              <a:t>8</a:t>
            </a:r>
            <a:endParaRPr lang="en-US" sz="2164" dirty="0"/>
          </a:p>
        </p:txBody>
      </p:sp>
      <p:sp>
        <p:nvSpPr>
          <p:cNvPr id="19" name="Text 17"/>
          <p:cNvSpPr/>
          <p:nvPr/>
        </p:nvSpPr>
        <p:spPr>
          <a:xfrm>
            <a:off x="4326850" y="4248150"/>
            <a:ext cx="2289691" cy="286107"/>
          </a:xfrm>
          <a:prstGeom prst="rect">
            <a:avLst/>
          </a:prstGeom>
          <a:noFill/>
          <a:ln/>
        </p:spPr>
        <p:txBody>
          <a:bodyPr wrap="none" rtlCol="0" anchor="t"/>
          <a:lstStyle/>
          <a:p>
            <a:pPr>
              <a:lnSpc>
                <a:spcPts val="1801"/>
              </a:lnSpc>
            </a:pPr>
            <a:r>
              <a:rPr lang="en-US" sz="2400" dirty="0">
                <a:solidFill>
                  <a:srgbClr val="FFD9BE"/>
                </a:solidFill>
                <a:latin typeface="Quattrocento" pitchFamily="34" charset="0"/>
                <a:ea typeface="Quattrocento" pitchFamily="34" charset="-122"/>
                <a:cs typeface="Quattrocento" pitchFamily="34" charset="-120"/>
              </a:rPr>
              <a:t>Save Token and Expiry in Database</a:t>
            </a:r>
            <a:endParaRPr lang="en-US" sz="2400" dirty="0"/>
          </a:p>
        </p:txBody>
      </p:sp>
      <p:sp>
        <p:nvSpPr>
          <p:cNvPr id="20" name="Text 18"/>
          <p:cNvSpPr/>
          <p:nvPr/>
        </p:nvSpPr>
        <p:spPr>
          <a:xfrm>
            <a:off x="4326850" y="4650938"/>
            <a:ext cx="8300578" cy="694731"/>
          </a:xfrm>
          <a:prstGeom prst="rect">
            <a:avLst/>
          </a:prstGeom>
          <a:noFill/>
          <a:ln/>
        </p:spPr>
        <p:txBody>
          <a:bodyPr wrap="none" rtlCol="0" anchor="t"/>
          <a:lstStyle/>
          <a:p>
            <a:r>
              <a:rPr lang="en-US" dirty="0">
                <a:solidFill>
                  <a:srgbClr val="F9EEE7"/>
                </a:solidFill>
                <a:latin typeface="Quattrocento" pitchFamily="34" charset="0"/>
                <a:ea typeface="Quattrocento" pitchFamily="34" charset="-122"/>
                <a:cs typeface="Quattrocento" pitchFamily="34" charset="-120"/>
              </a:rPr>
              <a:t>The generated token and its expiration time need to be saved in the database,</a:t>
            </a:r>
          </a:p>
          <a:p>
            <a:r>
              <a:rPr lang="en-US" dirty="0">
                <a:solidFill>
                  <a:srgbClr val="F9EEE7"/>
                </a:solidFill>
                <a:latin typeface="Quattrocento" pitchFamily="34" charset="0"/>
                <a:ea typeface="Quattrocento" pitchFamily="34" charset="-122"/>
                <a:cs typeface="Quattrocento" pitchFamily="34" charset="-120"/>
              </a:rPr>
              <a:t> associated with the user's email address.</a:t>
            </a:r>
            <a:endParaRPr lang="en-US" dirty="0"/>
          </a:p>
        </p:txBody>
      </p:sp>
      <p:sp>
        <p:nvSpPr>
          <p:cNvPr id="21" name="Shape 19"/>
          <p:cNvSpPr/>
          <p:nvPr/>
        </p:nvSpPr>
        <p:spPr>
          <a:xfrm>
            <a:off x="3475375" y="5757505"/>
            <a:ext cx="681157" cy="24289"/>
          </a:xfrm>
          <a:prstGeom prst="rect">
            <a:avLst/>
          </a:prstGeom>
          <a:solidFill>
            <a:srgbClr val="EF9C82"/>
          </a:solidFill>
          <a:ln/>
        </p:spPr>
        <p:txBody>
          <a:bodyPr/>
          <a:lstStyle/>
          <a:p>
            <a:endParaRPr lang="en-US"/>
          </a:p>
        </p:txBody>
      </p:sp>
      <p:sp>
        <p:nvSpPr>
          <p:cNvPr id="22" name="Shape 20"/>
          <p:cNvSpPr/>
          <p:nvPr/>
        </p:nvSpPr>
        <p:spPr>
          <a:xfrm>
            <a:off x="3037582" y="5550813"/>
            <a:ext cx="437793" cy="437793"/>
          </a:xfrm>
          <a:prstGeom prst="roundRect">
            <a:avLst>
              <a:gd name="adj" fmla="val 13337"/>
            </a:avLst>
          </a:prstGeom>
          <a:solidFill>
            <a:srgbClr val="234A49"/>
          </a:solidFill>
          <a:ln/>
        </p:spPr>
        <p:txBody>
          <a:bodyPr/>
          <a:lstStyle/>
          <a:p>
            <a:endParaRPr lang="en-US"/>
          </a:p>
        </p:txBody>
      </p:sp>
      <p:sp>
        <p:nvSpPr>
          <p:cNvPr id="23" name="Text 21"/>
          <p:cNvSpPr/>
          <p:nvPr/>
        </p:nvSpPr>
        <p:spPr>
          <a:xfrm>
            <a:off x="3186648" y="5632252"/>
            <a:ext cx="139541" cy="274796"/>
          </a:xfrm>
          <a:prstGeom prst="rect">
            <a:avLst/>
          </a:prstGeom>
          <a:noFill/>
          <a:ln/>
        </p:spPr>
        <p:txBody>
          <a:bodyPr wrap="none" rtlCol="0" anchor="t"/>
          <a:lstStyle/>
          <a:p>
            <a:pPr marL="0" indent="0" algn="ctr">
              <a:lnSpc>
                <a:spcPts val="2164"/>
              </a:lnSpc>
              <a:buNone/>
            </a:pPr>
            <a:r>
              <a:rPr lang="en-US" sz="2164" dirty="0">
                <a:solidFill>
                  <a:srgbClr val="FFD9BE"/>
                </a:solidFill>
                <a:latin typeface="Quattrocento" pitchFamily="34" charset="0"/>
                <a:ea typeface="Quattrocento" pitchFamily="34" charset="-122"/>
                <a:cs typeface="Quattrocento" pitchFamily="34" charset="-120"/>
              </a:rPr>
              <a:t>9</a:t>
            </a:r>
            <a:endParaRPr lang="en-US" sz="2164" dirty="0"/>
          </a:p>
        </p:txBody>
      </p:sp>
      <p:sp>
        <p:nvSpPr>
          <p:cNvPr id="24" name="Text 22"/>
          <p:cNvSpPr/>
          <p:nvPr/>
        </p:nvSpPr>
        <p:spPr>
          <a:xfrm>
            <a:off x="4326850" y="5526524"/>
            <a:ext cx="3476506" cy="286107"/>
          </a:xfrm>
          <a:prstGeom prst="rect">
            <a:avLst/>
          </a:prstGeom>
          <a:noFill/>
          <a:ln/>
        </p:spPr>
        <p:txBody>
          <a:bodyPr wrap="none" rtlCol="0" anchor="t"/>
          <a:lstStyle/>
          <a:p>
            <a:pPr>
              <a:lnSpc>
                <a:spcPts val="1801"/>
              </a:lnSpc>
            </a:pPr>
            <a:r>
              <a:rPr lang="en-US" sz="2400" dirty="0">
                <a:solidFill>
                  <a:srgbClr val="FFD9BE"/>
                </a:solidFill>
                <a:latin typeface="Quattrocento" pitchFamily="34" charset="0"/>
                <a:ea typeface="Quattrocento" pitchFamily="34" charset="-122"/>
                <a:cs typeface="Quattrocento" pitchFamily="34" charset="-120"/>
              </a:rPr>
              <a:t>Send Email Using </a:t>
            </a:r>
            <a:r>
              <a:rPr lang="en-US" sz="2400" dirty="0" err="1">
                <a:solidFill>
                  <a:srgbClr val="FFD9BE"/>
                </a:solidFill>
                <a:latin typeface="Quattrocento" pitchFamily="34" charset="0"/>
                <a:ea typeface="Quattrocento" pitchFamily="34" charset="-122"/>
                <a:cs typeface="Quattrocento" pitchFamily="34" charset="-120"/>
              </a:rPr>
              <a:t>PHPMailer</a:t>
            </a:r>
            <a:endParaRPr lang="en-US" sz="2400" dirty="0"/>
          </a:p>
        </p:txBody>
      </p:sp>
      <p:sp>
        <p:nvSpPr>
          <p:cNvPr id="25" name="Text 23"/>
          <p:cNvSpPr/>
          <p:nvPr/>
        </p:nvSpPr>
        <p:spPr>
          <a:xfrm>
            <a:off x="4326849" y="5841386"/>
            <a:ext cx="8300578" cy="694731"/>
          </a:xfrm>
          <a:prstGeom prst="rect">
            <a:avLst/>
          </a:prstGeom>
          <a:noFill/>
          <a:ln/>
        </p:spPr>
        <p:txBody>
          <a:bodyPr wrap="none" rtlCol="0" anchor="t"/>
          <a:lstStyle/>
          <a:p>
            <a:r>
              <a:rPr lang="en-US" dirty="0">
                <a:solidFill>
                  <a:srgbClr val="F9EEE7"/>
                </a:solidFill>
                <a:latin typeface="Quattrocento" pitchFamily="34" charset="0"/>
                <a:ea typeface="Quattrocento" pitchFamily="34" charset="-122"/>
                <a:cs typeface="Quattrocento" pitchFamily="34" charset="-120"/>
              </a:rPr>
              <a:t>Once the token is generated and saved, an email needs to be sent to </a:t>
            </a:r>
          </a:p>
          <a:p>
            <a:r>
              <a:rPr lang="en-US" dirty="0">
                <a:solidFill>
                  <a:srgbClr val="F9EEE7"/>
                </a:solidFill>
                <a:latin typeface="Quattrocento" pitchFamily="34" charset="0"/>
                <a:ea typeface="Quattrocento" pitchFamily="34" charset="-122"/>
                <a:cs typeface="Quattrocento" pitchFamily="34" charset="-120"/>
              </a:rPr>
              <a:t>the user's email address using the </a:t>
            </a:r>
            <a:r>
              <a:rPr lang="en-US" b="1" dirty="0" err="1">
                <a:solidFill>
                  <a:srgbClr val="F9EEE7"/>
                </a:solidFill>
                <a:latin typeface="Quattrocento" pitchFamily="34" charset="0"/>
                <a:ea typeface="Quattrocento" pitchFamily="34" charset="-122"/>
                <a:cs typeface="Quattrocento" pitchFamily="34" charset="-120"/>
              </a:rPr>
              <a:t>PHPMailer</a:t>
            </a:r>
            <a:r>
              <a:rPr lang="en-US" dirty="0">
                <a:solidFill>
                  <a:srgbClr val="F9EEE7"/>
                </a:solidFill>
                <a:latin typeface="Quattrocento" pitchFamily="34" charset="0"/>
                <a:ea typeface="Quattrocento" pitchFamily="34" charset="-122"/>
                <a:cs typeface="Quattrocento" pitchFamily="34" charset="-120"/>
              </a:rPr>
              <a:t> library, providing instructions on </a:t>
            </a:r>
          </a:p>
          <a:p>
            <a:r>
              <a:rPr lang="en-US" dirty="0">
                <a:solidFill>
                  <a:srgbClr val="F9EEE7"/>
                </a:solidFill>
                <a:latin typeface="Quattrocento" pitchFamily="34" charset="0"/>
                <a:ea typeface="Quattrocento" pitchFamily="34" charset="-122"/>
                <a:cs typeface="Quattrocento" pitchFamily="34" charset="-120"/>
              </a:rPr>
              <a:t>how to reset their password.</a:t>
            </a:r>
            <a:endParaRPr lang="en-US" dirty="0"/>
          </a:p>
        </p:txBody>
      </p:sp>
      <p:sp>
        <p:nvSpPr>
          <p:cNvPr id="26" name="Shape 24"/>
          <p:cNvSpPr/>
          <p:nvPr/>
        </p:nvSpPr>
        <p:spPr>
          <a:xfrm>
            <a:off x="3475375" y="7035879"/>
            <a:ext cx="681157" cy="24289"/>
          </a:xfrm>
          <a:prstGeom prst="rect">
            <a:avLst/>
          </a:prstGeom>
          <a:solidFill>
            <a:srgbClr val="EF9C82"/>
          </a:solidFill>
          <a:ln/>
        </p:spPr>
        <p:txBody>
          <a:bodyPr/>
          <a:lstStyle/>
          <a:p>
            <a:endParaRPr lang="en-US"/>
          </a:p>
        </p:txBody>
      </p:sp>
      <p:sp>
        <p:nvSpPr>
          <p:cNvPr id="27" name="Shape 25"/>
          <p:cNvSpPr/>
          <p:nvPr/>
        </p:nvSpPr>
        <p:spPr>
          <a:xfrm>
            <a:off x="3037582" y="6829187"/>
            <a:ext cx="437793" cy="437793"/>
          </a:xfrm>
          <a:prstGeom prst="roundRect">
            <a:avLst>
              <a:gd name="adj" fmla="val 13337"/>
            </a:avLst>
          </a:prstGeom>
          <a:solidFill>
            <a:srgbClr val="234A49"/>
          </a:solidFill>
          <a:ln/>
        </p:spPr>
        <p:txBody>
          <a:bodyPr/>
          <a:lstStyle/>
          <a:p>
            <a:endParaRPr lang="en-US"/>
          </a:p>
        </p:txBody>
      </p:sp>
      <p:sp>
        <p:nvSpPr>
          <p:cNvPr id="28" name="Text 26"/>
          <p:cNvSpPr/>
          <p:nvPr/>
        </p:nvSpPr>
        <p:spPr>
          <a:xfrm>
            <a:off x="3183434" y="6910626"/>
            <a:ext cx="145971" cy="274796"/>
          </a:xfrm>
          <a:prstGeom prst="rect">
            <a:avLst/>
          </a:prstGeom>
          <a:noFill/>
          <a:ln/>
        </p:spPr>
        <p:txBody>
          <a:bodyPr wrap="none" rtlCol="0" anchor="t"/>
          <a:lstStyle/>
          <a:p>
            <a:pPr marL="0" indent="0" algn="ctr">
              <a:lnSpc>
                <a:spcPts val="2164"/>
              </a:lnSpc>
              <a:buNone/>
            </a:pPr>
            <a:r>
              <a:rPr lang="en-US" sz="2164" dirty="0">
                <a:solidFill>
                  <a:srgbClr val="FFD9BE"/>
                </a:solidFill>
                <a:latin typeface="Quattrocento" pitchFamily="34" charset="0"/>
                <a:ea typeface="Quattrocento" pitchFamily="34" charset="-122"/>
                <a:cs typeface="Quattrocento" pitchFamily="34" charset="-120"/>
              </a:rPr>
              <a:t>10</a:t>
            </a:r>
            <a:endParaRPr lang="en-US" sz="2164" dirty="0"/>
          </a:p>
        </p:txBody>
      </p:sp>
      <p:sp>
        <p:nvSpPr>
          <p:cNvPr id="29" name="Text 27"/>
          <p:cNvSpPr/>
          <p:nvPr/>
        </p:nvSpPr>
        <p:spPr>
          <a:xfrm>
            <a:off x="4326850" y="6892825"/>
            <a:ext cx="2289691" cy="286107"/>
          </a:xfrm>
          <a:prstGeom prst="rect">
            <a:avLst/>
          </a:prstGeom>
          <a:noFill/>
          <a:ln/>
        </p:spPr>
        <p:txBody>
          <a:bodyPr wrap="none" rtlCol="0" anchor="t"/>
          <a:lstStyle/>
          <a:p>
            <a:pPr marL="0" indent="0" algn="l">
              <a:lnSpc>
                <a:spcPts val="2254"/>
              </a:lnSpc>
              <a:buNone/>
            </a:pPr>
            <a:r>
              <a:rPr lang="en-US" sz="2400" dirty="0">
                <a:solidFill>
                  <a:srgbClr val="FFD9BE"/>
                </a:solidFill>
                <a:latin typeface="Quattrocento" pitchFamily="34" charset="0"/>
                <a:ea typeface="Quattrocento" pitchFamily="34" charset="-122"/>
                <a:cs typeface="Quattrocento" pitchFamily="34" charset="-120"/>
              </a:rPr>
              <a:t>Recipients</a:t>
            </a:r>
            <a:endParaRPr lang="en-US" sz="1803" dirty="0"/>
          </a:p>
        </p:txBody>
      </p:sp>
      <p:sp>
        <p:nvSpPr>
          <p:cNvPr id="30" name="Text 28"/>
          <p:cNvSpPr/>
          <p:nvPr/>
        </p:nvSpPr>
        <p:spPr>
          <a:xfrm>
            <a:off x="4326850" y="7207687"/>
            <a:ext cx="8300578" cy="694731"/>
          </a:xfrm>
          <a:prstGeom prst="rect">
            <a:avLst/>
          </a:prstGeom>
          <a:noFill/>
          <a:ln/>
        </p:spPr>
        <p:txBody>
          <a:bodyPr wrap="none" rtlCol="0" anchor="t"/>
          <a:lstStyle/>
          <a:p>
            <a:r>
              <a:rPr lang="en-US" dirty="0">
                <a:solidFill>
                  <a:srgbClr val="F9EEE7"/>
                </a:solidFill>
                <a:latin typeface="Quattrocento" pitchFamily="34" charset="0"/>
                <a:ea typeface="Quattrocento" pitchFamily="34" charset="-122"/>
                <a:cs typeface="Quattrocento" pitchFamily="34" charset="-120"/>
              </a:rPr>
              <a:t>The password reset email should be sent to the email address provided by the user </a:t>
            </a:r>
          </a:p>
          <a:p>
            <a:r>
              <a:rPr lang="en-US" dirty="0">
                <a:solidFill>
                  <a:srgbClr val="F9EEE7"/>
                </a:solidFill>
                <a:latin typeface="Quattrocento" pitchFamily="34" charset="0"/>
                <a:ea typeface="Quattrocento" pitchFamily="34" charset="-122"/>
                <a:cs typeface="Quattrocento" pitchFamily="34" charset="-120"/>
              </a:rPr>
              <a:t>during the forget password form submission.</a:t>
            </a:r>
            <a:endParaRPr lang="en-US" dirty="0"/>
          </a:p>
          <a:p>
            <a:pPr marL="0" indent="0" algn="l">
              <a:lnSpc>
                <a:spcPts val="2299"/>
              </a:lnSpc>
              <a:buNone/>
            </a:pPr>
            <a:endParaRPr lang="en-US" sz="1532" dirty="0"/>
          </a:p>
        </p:txBody>
      </p:sp>
      <p:sp>
        <p:nvSpPr>
          <p:cNvPr id="32" name="Text 2">
            <a:extLst>
              <a:ext uri="{FF2B5EF4-FFF2-40B4-BE49-F238E27FC236}">
                <a16:creationId xmlns:a16="http://schemas.microsoft.com/office/drawing/2014/main" id="{D46BFCA0-B0B7-4D4E-BE37-6E94B1366305}"/>
              </a:ext>
            </a:extLst>
          </p:cNvPr>
          <p:cNvSpPr/>
          <p:nvPr/>
        </p:nvSpPr>
        <p:spPr>
          <a:xfrm>
            <a:off x="3684151" y="569357"/>
            <a:ext cx="4421624" cy="552688"/>
          </a:xfrm>
          <a:prstGeom prst="rect">
            <a:avLst/>
          </a:prstGeom>
          <a:noFill/>
          <a:ln/>
        </p:spPr>
        <p:txBody>
          <a:bodyPr wrap="none" rtlCol="0" anchor="t"/>
          <a:lstStyle/>
          <a:p>
            <a:pPr algn="ctr">
              <a:lnSpc>
                <a:spcPts val="4352"/>
              </a:lnSpc>
            </a:pPr>
            <a:r>
              <a:rPr lang="en-US" sz="4800" dirty="0">
                <a:solidFill>
                  <a:srgbClr val="FFD9BE"/>
                </a:solidFill>
                <a:latin typeface="Quattrocento" pitchFamily="34" charset="0"/>
              </a:rPr>
              <a:t>Forget password (</a:t>
            </a:r>
            <a:r>
              <a:rPr lang="en-US" sz="4800" dirty="0" err="1">
                <a:solidFill>
                  <a:srgbClr val="FFD9BE"/>
                </a:solidFill>
                <a:latin typeface="Quattrocento" pitchFamily="34" charset="0"/>
              </a:rPr>
              <a:t>cont</a:t>
            </a:r>
            <a:r>
              <a:rPr lang="en-US" sz="4800" dirty="0">
                <a:solidFill>
                  <a:srgbClr val="FFD9BE"/>
                </a:solidFill>
                <a:latin typeface="Quattrocento" pitchFamily="34" charset="0"/>
              </a:rPr>
              <a:t>…)</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711650"/>
            <a:ext cx="7598420" cy="1306830"/>
          </a:xfrm>
          <a:prstGeom prst="rect">
            <a:avLst/>
          </a:prstGeom>
          <a:noFill/>
          <a:ln/>
        </p:spPr>
        <p:txBody>
          <a:bodyPr wrap="square" rtlCol="0" anchor="t"/>
          <a:lstStyle/>
          <a:p>
            <a:pPr marL="571500" indent="-571500">
              <a:lnSpc>
                <a:spcPts val="5146"/>
              </a:lnSpc>
              <a:buFont typeface="Courier New" panose="02070309020205020404" pitchFamily="49" charset="0"/>
              <a:buChar char="o"/>
            </a:pPr>
            <a:r>
              <a:rPr lang="en-US" sz="3200" dirty="0">
                <a:solidFill>
                  <a:srgbClr val="FFD9BE"/>
                </a:solidFill>
                <a:latin typeface="Quattrocento" pitchFamily="34" charset="0"/>
                <a:ea typeface="Quattrocento" pitchFamily="34" charset="-122"/>
                <a:cs typeface="Quattrocento" pitchFamily="34" charset="-120"/>
              </a:rPr>
              <a:t>AI Revolutionizing Interior Design</a:t>
            </a:r>
            <a:endParaRPr lang="en-US" sz="3200" dirty="0"/>
          </a:p>
        </p:txBody>
      </p:sp>
      <p:sp>
        <p:nvSpPr>
          <p:cNvPr id="6" name="Text 3"/>
          <p:cNvSpPr/>
          <p:nvPr/>
        </p:nvSpPr>
        <p:spPr>
          <a:xfrm>
            <a:off x="6675001" y="3325493"/>
            <a:ext cx="7122200" cy="1046983"/>
          </a:xfrm>
          <a:prstGeom prst="rect">
            <a:avLst/>
          </a:prstGeom>
          <a:noFill/>
          <a:ln/>
        </p:spPr>
        <p:txBody>
          <a:bodyPr wrap="square" rtlCol="0" anchor="t"/>
          <a:lstStyle/>
          <a:p>
            <a:pPr marL="342900" indent="-342900" algn="l">
              <a:buSzPct val="100000"/>
              <a:buChar char="•"/>
            </a:pPr>
            <a:r>
              <a:rPr lang="en-US" sz="2400" b="1" dirty="0">
                <a:solidFill>
                  <a:srgbClr val="F9EEE7"/>
                </a:solidFill>
                <a:latin typeface="Quattrocento" pitchFamily="34" charset="0"/>
                <a:ea typeface="Quattrocento" pitchFamily="34" charset="-122"/>
                <a:cs typeface="Quattrocento" pitchFamily="34" charset="-120"/>
              </a:rPr>
              <a:t>AI technology is revolutionizing the interior design industry</a:t>
            </a:r>
            <a:r>
              <a:rPr lang="en-US" sz="2400" dirty="0">
                <a:solidFill>
                  <a:srgbClr val="F9EEE7"/>
                </a:solidFill>
                <a:latin typeface="Quattrocento" pitchFamily="34" charset="0"/>
                <a:ea typeface="Quattrocento" pitchFamily="34" charset="-122"/>
                <a:cs typeface="Quattrocento" pitchFamily="34" charset="-120"/>
              </a:rPr>
              <a:t>, bringing efficiency and creativity to the traditional design process.</a:t>
            </a:r>
            <a:endParaRPr lang="en-US" sz="2400" dirty="0"/>
          </a:p>
        </p:txBody>
      </p:sp>
      <p:sp>
        <p:nvSpPr>
          <p:cNvPr id="7" name="Text 4"/>
          <p:cNvSpPr/>
          <p:nvPr/>
        </p:nvSpPr>
        <p:spPr>
          <a:xfrm>
            <a:off x="6675001" y="5720403"/>
            <a:ext cx="7122200" cy="1161269"/>
          </a:xfrm>
          <a:prstGeom prst="rect">
            <a:avLst/>
          </a:prstGeom>
          <a:noFill/>
          <a:ln/>
        </p:spPr>
        <p:txBody>
          <a:bodyPr wrap="square" rtlCol="0" anchor="t"/>
          <a:lstStyle/>
          <a:p>
            <a:pPr marL="342900" indent="-342900" algn="l">
              <a:buSzPct val="100000"/>
              <a:buChar char="•"/>
            </a:pPr>
            <a:r>
              <a:rPr lang="en-US" sz="2400" dirty="0">
                <a:solidFill>
                  <a:srgbClr val="F9EEE7"/>
                </a:solidFill>
                <a:latin typeface="Quattrocento" pitchFamily="34" charset="0"/>
                <a:ea typeface="Quattrocento" pitchFamily="34" charset="-122"/>
                <a:cs typeface="Quattrocento" pitchFamily="34" charset="-120"/>
              </a:rPr>
              <a:t>Our AI Interior Design Website leverages cutting-edge technology to </a:t>
            </a:r>
            <a:r>
              <a:rPr lang="en-US" sz="2400" b="1" dirty="0">
                <a:solidFill>
                  <a:srgbClr val="F9EEE7"/>
                </a:solidFill>
                <a:latin typeface="Quattrocento" pitchFamily="34" charset="0"/>
                <a:ea typeface="Quattrocento" pitchFamily="34" charset="-122"/>
                <a:cs typeface="Quattrocento" pitchFamily="34" charset="-120"/>
              </a:rPr>
              <a:t>enhance the experience for both designers and homeowners</a:t>
            </a:r>
            <a:r>
              <a:rPr lang="en-US" sz="2400" dirty="0">
                <a:solidFill>
                  <a:srgbClr val="F9EEE7"/>
                </a:solidFill>
                <a:latin typeface="Quattrocento" pitchFamily="34" charset="0"/>
                <a:ea typeface="Quattrocento" pitchFamily="34" charset="-122"/>
                <a:cs typeface="Quattrocento" pitchFamily="34" charset="-120"/>
              </a:rPr>
              <a:t>.</a:t>
            </a:r>
            <a:endParaRPr lang="en-US" sz="2400" dirty="0"/>
          </a:p>
        </p:txBody>
      </p:sp>
      <p:sp>
        <p:nvSpPr>
          <p:cNvPr id="8" name="Text 2">
            <a:extLst>
              <a:ext uri="{FF2B5EF4-FFF2-40B4-BE49-F238E27FC236}">
                <a16:creationId xmlns:a16="http://schemas.microsoft.com/office/drawing/2014/main" id="{15A5901B-B289-A3E7-CE62-0D5E665EFFE6}"/>
              </a:ext>
            </a:extLst>
          </p:cNvPr>
          <p:cNvSpPr/>
          <p:nvPr/>
        </p:nvSpPr>
        <p:spPr>
          <a:xfrm>
            <a:off x="6319599" y="384271"/>
            <a:ext cx="6837283" cy="653415"/>
          </a:xfrm>
          <a:prstGeom prst="rect">
            <a:avLst/>
          </a:prstGeom>
          <a:noFill/>
          <a:ln/>
        </p:spPr>
        <p:txBody>
          <a:bodyPr wrap="none" rtlCol="0" anchor="t"/>
          <a:lstStyle/>
          <a:p>
            <a:pPr marL="0" indent="0">
              <a:lnSpc>
                <a:spcPts val="5146"/>
              </a:lnSpc>
              <a:buNone/>
            </a:pPr>
            <a:r>
              <a:rPr lang="en-US" sz="5400" dirty="0">
                <a:solidFill>
                  <a:srgbClr val="FFD9BE"/>
                </a:solidFill>
                <a:latin typeface="Quattrocento" pitchFamily="34" charset="0"/>
              </a:rPr>
              <a:t>Introduction</a:t>
            </a:r>
            <a:endParaRPr lang="en-US" sz="4800" dirty="0"/>
          </a:p>
        </p:txBody>
      </p:sp>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4" name="Text 2"/>
          <p:cNvSpPr/>
          <p:nvPr/>
        </p:nvSpPr>
        <p:spPr>
          <a:xfrm>
            <a:off x="1345065" y="447592"/>
            <a:ext cx="5228153" cy="653415"/>
          </a:xfrm>
          <a:prstGeom prst="rect">
            <a:avLst/>
          </a:prstGeom>
          <a:noFill/>
          <a:ln/>
        </p:spPr>
        <p:txBody>
          <a:bodyPr wrap="none" rtlCol="0" anchor="t"/>
          <a:lstStyle/>
          <a:p>
            <a:pPr marL="0" indent="0" algn="ctr">
              <a:lnSpc>
                <a:spcPts val="5146"/>
              </a:lnSpc>
              <a:buNone/>
            </a:pPr>
            <a:r>
              <a:rPr lang="en-US" sz="4800" dirty="0">
                <a:solidFill>
                  <a:srgbClr val="FFD9BE"/>
                </a:solidFill>
                <a:latin typeface="Quattrocento" pitchFamily="34" charset="0"/>
                <a:ea typeface="Quattrocento" pitchFamily="34" charset="-122"/>
                <a:cs typeface="Quattrocento" pitchFamily="34" charset="-120"/>
              </a:rPr>
              <a:t>Forget Password Action</a:t>
            </a:r>
            <a:endParaRPr lang="en-US" sz="4800" dirty="0"/>
          </a:p>
        </p:txBody>
      </p:sp>
      <p:sp>
        <p:nvSpPr>
          <p:cNvPr id="16" name="Text 3">
            <a:extLst>
              <a:ext uri="{FF2B5EF4-FFF2-40B4-BE49-F238E27FC236}">
                <a16:creationId xmlns:a16="http://schemas.microsoft.com/office/drawing/2014/main" id="{E9ED0E82-37C4-6220-53AE-FE06A2B99A94}"/>
              </a:ext>
            </a:extLst>
          </p:cNvPr>
          <p:cNvSpPr/>
          <p:nvPr/>
        </p:nvSpPr>
        <p:spPr>
          <a:xfrm>
            <a:off x="555170" y="1615301"/>
            <a:ext cx="13520058" cy="880085"/>
          </a:xfrm>
          <a:prstGeom prst="rect">
            <a:avLst/>
          </a:prstGeom>
          <a:noFill/>
          <a:ln/>
        </p:spPr>
        <p:txBody>
          <a:bodyPr wrap="square" rtlCol="0" anchor="t"/>
          <a:lstStyle/>
          <a:p>
            <a:pPr marL="342900" indent="-342900">
              <a:lnSpc>
                <a:spcPct val="150000"/>
              </a:lnSpc>
              <a:buFont typeface="Arial" panose="020B0604020202020204" pitchFamily="34" charset="0"/>
              <a:buChar char="•"/>
            </a:pPr>
            <a:r>
              <a:rPr lang="en-US" sz="2400" dirty="0">
                <a:solidFill>
                  <a:srgbClr val="F9EEE7"/>
                </a:solidFill>
                <a:latin typeface="Quattrocento" pitchFamily="34" charset="0"/>
              </a:rPr>
              <a:t>After the user writes the correct mail and clicks forget password, </a:t>
            </a:r>
          </a:p>
          <a:p>
            <a:pPr>
              <a:lnSpc>
                <a:spcPct val="150000"/>
              </a:lnSpc>
            </a:pPr>
            <a:r>
              <a:rPr lang="en-US" sz="2400" dirty="0">
                <a:solidFill>
                  <a:srgbClr val="F9EEE7"/>
                </a:solidFill>
                <a:latin typeface="Quattrocento" pitchFamily="34" charset="0"/>
              </a:rPr>
              <a:t>     this is the message: </a:t>
            </a:r>
          </a:p>
        </p:txBody>
      </p:sp>
      <p:pic>
        <p:nvPicPr>
          <p:cNvPr id="9" name="Picture 8" descr="A white background with black text&#10;&#10;Description automatically generated">
            <a:extLst>
              <a:ext uri="{FF2B5EF4-FFF2-40B4-BE49-F238E27FC236}">
                <a16:creationId xmlns:a16="http://schemas.microsoft.com/office/drawing/2014/main" id="{5C9241A2-187E-EEAB-F465-CFC201DBB3C0}"/>
              </a:ext>
            </a:extLst>
          </p:cNvPr>
          <p:cNvPicPr>
            <a:picLocks noChangeAspect="1"/>
          </p:cNvPicPr>
          <p:nvPr/>
        </p:nvPicPr>
        <p:blipFill>
          <a:blip r:embed="rId3"/>
          <a:stretch>
            <a:fillRect/>
          </a:stretch>
        </p:blipFill>
        <p:spPr>
          <a:xfrm>
            <a:off x="3959141" y="2310764"/>
            <a:ext cx="5758543" cy="1104900"/>
          </a:xfrm>
          <a:prstGeom prst="rect">
            <a:avLst/>
          </a:prstGeom>
        </p:spPr>
      </p:pic>
      <p:sp>
        <p:nvSpPr>
          <p:cNvPr id="10" name="Text 3">
            <a:extLst>
              <a:ext uri="{FF2B5EF4-FFF2-40B4-BE49-F238E27FC236}">
                <a16:creationId xmlns:a16="http://schemas.microsoft.com/office/drawing/2014/main" id="{A1096137-806C-0189-D28A-C1F12C122592}"/>
              </a:ext>
            </a:extLst>
          </p:cNvPr>
          <p:cNvSpPr/>
          <p:nvPr/>
        </p:nvSpPr>
        <p:spPr>
          <a:xfrm>
            <a:off x="555169" y="3578302"/>
            <a:ext cx="13520058" cy="880085"/>
          </a:xfrm>
          <a:prstGeom prst="rect">
            <a:avLst/>
          </a:prstGeom>
          <a:noFill/>
          <a:ln/>
        </p:spPr>
        <p:txBody>
          <a:bodyPr wrap="square" rtlCol="0" anchor="t"/>
          <a:lstStyle/>
          <a:p>
            <a:pPr marL="342900" indent="-342900">
              <a:lnSpc>
                <a:spcPct val="150000"/>
              </a:lnSpc>
              <a:buFont typeface="Arial" panose="020B0604020202020204" pitchFamily="34" charset="0"/>
              <a:buChar char="•"/>
            </a:pPr>
            <a:r>
              <a:rPr lang="en-US" sz="2400" dirty="0">
                <a:solidFill>
                  <a:srgbClr val="F9EEE7"/>
                </a:solidFill>
                <a:latin typeface="Quattrocento" pitchFamily="34" charset="0"/>
              </a:rPr>
              <a:t>The user checks the email for a password reset email to arrive in their inbox. This email is sent by the website's system and typically contains a link to reset the password. The user opens the password reset web page. </a:t>
            </a:r>
          </a:p>
        </p:txBody>
      </p:sp>
      <p:pic>
        <p:nvPicPr>
          <p:cNvPr id="12" name="Picture 11">
            <a:extLst>
              <a:ext uri="{FF2B5EF4-FFF2-40B4-BE49-F238E27FC236}">
                <a16:creationId xmlns:a16="http://schemas.microsoft.com/office/drawing/2014/main" id="{FF118C3C-9740-598A-0CEE-D456C1273D70}"/>
              </a:ext>
            </a:extLst>
          </p:cNvPr>
          <p:cNvPicPr>
            <a:picLocks noChangeAspect="1"/>
          </p:cNvPicPr>
          <p:nvPr/>
        </p:nvPicPr>
        <p:blipFill>
          <a:blip r:embed="rId4"/>
          <a:stretch>
            <a:fillRect/>
          </a:stretch>
        </p:blipFill>
        <p:spPr>
          <a:xfrm>
            <a:off x="2675093" y="5378665"/>
            <a:ext cx="9280211" cy="2636494"/>
          </a:xfrm>
          <a:prstGeom prst="rect">
            <a:avLst/>
          </a:prstGeom>
        </p:spPr>
      </p:pic>
    </p:spTree>
    <p:extLst>
      <p:ext uri="{BB962C8B-B14F-4D97-AF65-F5344CB8AC3E}">
        <p14:creationId xmlns:p14="http://schemas.microsoft.com/office/powerpoint/2010/main" val="2424628406"/>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1001078" y="654334"/>
            <a:ext cx="4560927" cy="570071"/>
          </a:xfrm>
          <a:prstGeom prst="rect">
            <a:avLst/>
          </a:prstGeom>
          <a:noFill/>
          <a:ln/>
        </p:spPr>
        <p:txBody>
          <a:bodyPr wrap="none" rtlCol="0" anchor="t"/>
          <a:lstStyle/>
          <a:p>
            <a:pPr marL="0" indent="0">
              <a:lnSpc>
                <a:spcPts val="4489"/>
              </a:lnSpc>
              <a:buNone/>
            </a:pPr>
            <a:r>
              <a:rPr lang="en-US" sz="4400" dirty="0">
                <a:solidFill>
                  <a:srgbClr val="FFD9BE"/>
                </a:solidFill>
                <a:latin typeface="Quattrocento" pitchFamily="34" charset="0"/>
                <a:ea typeface="Quattrocento" pitchFamily="34" charset="-122"/>
                <a:cs typeface="Quattrocento" pitchFamily="34" charset="-120"/>
              </a:rPr>
              <a:t>Reset Password</a:t>
            </a:r>
            <a:endParaRPr lang="en-US" sz="4400" dirty="0"/>
          </a:p>
        </p:txBody>
      </p:sp>
      <p:pic>
        <p:nvPicPr>
          <p:cNvPr id="18" name="Picture 17" descr="A screenshot of a login screen&#10;&#10;Description automatically generated">
            <a:extLst>
              <a:ext uri="{FF2B5EF4-FFF2-40B4-BE49-F238E27FC236}">
                <a16:creationId xmlns:a16="http://schemas.microsoft.com/office/drawing/2014/main" id="{57A99FD6-F30E-CC49-9E05-309A1A8A90C7}"/>
              </a:ext>
            </a:extLst>
          </p:cNvPr>
          <p:cNvPicPr>
            <a:picLocks noChangeAspect="1"/>
          </p:cNvPicPr>
          <p:nvPr/>
        </p:nvPicPr>
        <p:blipFill>
          <a:blip r:embed="rId3"/>
          <a:stretch>
            <a:fillRect/>
          </a:stretch>
        </p:blipFill>
        <p:spPr>
          <a:xfrm>
            <a:off x="2659215" y="4114800"/>
            <a:ext cx="9311970" cy="3458936"/>
          </a:xfrm>
          <a:prstGeom prst="rect">
            <a:avLst/>
          </a:prstGeom>
        </p:spPr>
      </p:pic>
      <p:sp>
        <p:nvSpPr>
          <p:cNvPr id="19" name="Text 3">
            <a:extLst>
              <a:ext uri="{FF2B5EF4-FFF2-40B4-BE49-F238E27FC236}">
                <a16:creationId xmlns:a16="http://schemas.microsoft.com/office/drawing/2014/main" id="{C523E431-18FF-D3C9-24E0-2E5C382E7C07}"/>
              </a:ext>
            </a:extLst>
          </p:cNvPr>
          <p:cNvSpPr/>
          <p:nvPr/>
        </p:nvSpPr>
        <p:spPr>
          <a:xfrm>
            <a:off x="555170" y="1438696"/>
            <a:ext cx="13692458" cy="2188969"/>
          </a:xfrm>
          <a:prstGeom prst="rect">
            <a:avLst/>
          </a:prstGeom>
          <a:noFill/>
          <a:ln/>
        </p:spPr>
        <p:txBody>
          <a:bodyPr wrap="square" rtlCol="0" anchor="t"/>
          <a:lstStyle/>
          <a:p>
            <a:pPr marL="457200" indent="-457200">
              <a:lnSpc>
                <a:spcPct val="150000"/>
              </a:lnSpc>
              <a:buFont typeface="+mj-lt"/>
              <a:buAutoNum type="arabicPeriod"/>
            </a:pPr>
            <a:r>
              <a:rPr lang="en-US" sz="2400" dirty="0">
                <a:solidFill>
                  <a:srgbClr val="F9EEE7"/>
                </a:solidFill>
                <a:latin typeface="Quattrocento" pitchFamily="34" charset="0"/>
              </a:rPr>
              <a:t>The user enters a new password into a field labelled "New Password".</a:t>
            </a:r>
          </a:p>
          <a:p>
            <a:pPr marL="457200" indent="-457200">
              <a:lnSpc>
                <a:spcPct val="150000"/>
              </a:lnSpc>
              <a:buFont typeface="+mj-lt"/>
              <a:buAutoNum type="arabicPeriod"/>
            </a:pPr>
            <a:r>
              <a:rPr lang="en-US" sz="2400" dirty="0">
                <a:solidFill>
                  <a:srgbClr val="F9EEE7"/>
                </a:solidFill>
                <a:latin typeface="Quattrocento" pitchFamily="34" charset="0"/>
              </a:rPr>
              <a:t>The user re-enters the new password into a field labelled "Confirm New Password“ to match the new password.</a:t>
            </a:r>
          </a:p>
          <a:p>
            <a:pPr marL="457200" indent="-457200">
              <a:lnSpc>
                <a:spcPct val="150000"/>
              </a:lnSpc>
              <a:buFont typeface="+mj-lt"/>
              <a:buAutoNum type="arabicPeriod"/>
            </a:pPr>
            <a:r>
              <a:rPr lang="en-US" sz="2400" dirty="0">
                <a:solidFill>
                  <a:srgbClr val="F9EEE7"/>
                </a:solidFill>
                <a:latin typeface="Quattrocento" pitchFamily="34" charset="0"/>
              </a:rPr>
              <a:t>Click "Reset Password“.</a:t>
            </a:r>
          </a:p>
        </p:txBody>
      </p:sp>
    </p:spTree>
    <p:extLst>
      <p:ext uri="{BB962C8B-B14F-4D97-AF65-F5344CB8AC3E}">
        <p14:creationId xmlns:p14="http://schemas.microsoft.com/office/powerpoint/2010/main" val="3002615114"/>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2982278" y="534591"/>
            <a:ext cx="4560927" cy="570071"/>
          </a:xfrm>
          <a:prstGeom prst="rect">
            <a:avLst/>
          </a:prstGeom>
          <a:noFill/>
          <a:ln/>
        </p:spPr>
        <p:txBody>
          <a:bodyPr wrap="none" rtlCol="0" anchor="t"/>
          <a:lstStyle/>
          <a:p>
            <a:pPr marL="0" indent="0">
              <a:lnSpc>
                <a:spcPts val="4489"/>
              </a:lnSpc>
              <a:buNone/>
            </a:pPr>
            <a:r>
              <a:rPr lang="en-US" sz="4400" dirty="0">
                <a:solidFill>
                  <a:srgbClr val="FFD9BE"/>
                </a:solidFill>
                <a:latin typeface="Quattrocento" pitchFamily="34" charset="0"/>
                <a:ea typeface="Quattrocento" pitchFamily="34" charset="-122"/>
                <a:cs typeface="Quattrocento" pitchFamily="34" charset="-120"/>
              </a:rPr>
              <a:t>Reset Password</a:t>
            </a:r>
            <a:endParaRPr lang="en-US" sz="4400" dirty="0"/>
          </a:p>
        </p:txBody>
      </p:sp>
      <p:pic>
        <p:nvPicPr>
          <p:cNvPr id="5" name="Image 0" descr="preencoded.png"/>
          <p:cNvPicPr>
            <a:picLocks noChangeAspect="1"/>
          </p:cNvPicPr>
          <p:nvPr/>
        </p:nvPicPr>
        <p:blipFill>
          <a:blip r:embed="rId3"/>
          <a:stretch>
            <a:fillRect/>
          </a:stretch>
        </p:blipFill>
        <p:spPr>
          <a:xfrm>
            <a:off x="2982278" y="1492329"/>
            <a:ext cx="969169" cy="1550670"/>
          </a:xfrm>
          <a:prstGeom prst="rect">
            <a:avLst/>
          </a:prstGeom>
        </p:spPr>
      </p:pic>
      <p:sp>
        <p:nvSpPr>
          <p:cNvPr id="6" name="Text 3"/>
          <p:cNvSpPr/>
          <p:nvPr/>
        </p:nvSpPr>
        <p:spPr>
          <a:xfrm>
            <a:off x="4242197" y="1686163"/>
            <a:ext cx="3424476" cy="284917"/>
          </a:xfrm>
          <a:prstGeom prst="rect">
            <a:avLst/>
          </a:prstGeom>
          <a:noFill/>
          <a:ln/>
        </p:spPr>
        <p:txBody>
          <a:bodyPr wrap="none" rtlCol="0" anchor="t"/>
          <a:lstStyle/>
          <a:p>
            <a:pPr marL="0" indent="0" algn="l">
              <a:lnSpc>
                <a:spcPts val="2245"/>
              </a:lnSpc>
              <a:buNone/>
            </a:pPr>
            <a:r>
              <a:rPr lang="en-US" sz="1796" dirty="0">
                <a:solidFill>
                  <a:srgbClr val="FFD9BE"/>
                </a:solidFill>
                <a:latin typeface="Quattrocento" pitchFamily="34" charset="0"/>
                <a:ea typeface="Quattrocento" pitchFamily="34" charset="-122"/>
                <a:cs typeface="Quattrocento" pitchFamily="34" charset="-120"/>
              </a:rPr>
              <a:t>Generate a Password Reset Token</a:t>
            </a:r>
            <a:endParaRPr lang="en-US" sz="1796" dirty="0"/>
          </a:p>
        </p:txBody>
      </p:sp>
      <p:sp>
        <p:nvSpPr>
          <p:cNvPr id="7" name="Text 4"/>
          <p:cNvSpPr/>
          <p:nvPr/>
        </p:nvSpPr>
        <p:spPr>
          <a:xfrm>
            <a:off x="4242197" y="2087285"/>
            <a:ext cx="7405807" cy="581501"/>
          </a:xfrm>
          <a:prstGeom prst="rect">
            <a:avLst/>
          </a:prstGeom>
          <a:noFill/>
          <a:ln/>
        </p:spPr>
        <p:txBody>
          <a:bodyPr wrap="square" rtlCol="0" anchor="t"/>
          <a:lstStyle/>
          <a:p>
            <a:pPr marL="0" indent="0" algn="l">
              <a:lnSpc>
                <a:spcPts val="2289"/>
              </a:lnSpc>
              <a:buNone/>
            </a:pPr>
            <a:r>
              <a:rPr lang="en-US" sz="1526" dirty="0">
                <a:solidFill>
                  <a:srgbClr val="F9EEE7"/>
                </a:solidFill>
                <a:latin typeface="Quattrocento" pitchFamily="34" charset="0"/>
                <a:ea typeface="Quattrocento" pitchFamily="34" charset="-122"/>
                <a:cs typeface="Quattrocento" pitchFamily="34" charset="-120"/>
              </a:rPr>
              <a:t>When a user requests to reset their password, generate a unique token that can be used to verify their identity and allow them to set a new password.</a:t>
            </a:r>
            <a:endParaRPr lang="en-US" sz="1526" dirty="0"/>
          </a:p>
        </p:txBody>
      </p:sp>
      <p:pic>
        <p:nvPicPr>
          <p:cNvPr id="8" name="Image 1" descr="preencoded.png"/>
          <p:cNvPicPr>
            <a:picLocks noChangeAspect="1"/>
          </p:cNvPicPr>
          <p:nvPr/>
        </p:nvPicPr>
        <p:blipFill>
          <a:blip r:embed="rId4"/>
          <a:stretch>
            <a:fillRect/>
          </a:stretch>
        </p:blipFill>
        <p:spPr>
          <a:xfrm>
            <a:off x="2982278" y="3042999"/>
            <a:ext cx="969169" cy="1550670"/>
          </a:xfrm>
          <a:prstGeom prst="rect">
            <a:avLst/>
          </a:prstGeom>
        </p:spPr>
      </p:pic>
      <p:sp>
        <p:nvSpPr>
          <p:cNvPr id="9" name="Text 5"/>
          <p:cNvSpPr/>
          <p:nvPr/>
        </p:nvSpPr>
        <p:spPr>
          <a:xfrm>
            <a:off x="4242197" y="3236833"/>
            <a:ext cx="2801898" cy="284917"/>
          </a:xfrm>
          <a:prstGeom prst="rect">
            <a:avLst/>
          </a:prstGeom>
          <a:noFill/>
          <a:ln/>
        </p:spPr>
        <p:txBody>
          <a:bodyPr wrap="none" rtlCol="0" anchor="t"/>
          <a:lstStyle/>
          <a:p>
            <a:pPr marL="0" indent="0" algn="l">
              <a:lnSpc>
                <a:spcPts val="2245"/>
              </a:lnSpc>
              <a:buNone/>
            </a:pPr>
            <a:r>
              <a:rPr lang="en-US" sz="1796" dirty="0">
                <a:solidFill>
                  <a:srgbClr val="FFD9BE"/>
                </a:solidFill>
                <a:latin typeface="Quattrocento" pitchFamily="34" charset="0"/>
                <a:ea typeface="Quattrocento" pitchFamily="34" charset="-122"/>
                <a:cs typeface="Quattrocento" pitchFamily="34" charset="-120"/>
              </a:rPr>
              <a:t>Send Password Reset Email</a:t>
            </a:r>
            <a:endParaRPr lang="en-US" sz="1796" dirty="0"/>
          </a:p>
        </p:txBody>
      </p:sp>
      <p:sp>
        <p:nvSpPr>
          <p:cNvPr id="10" name="Text 6"/>
          <p:cNvSpPr/>
          <p:nvPr/>
        </p:nvSpPr>
        <p:spPr>
          <a:xfrm>
            <a:off x="4242197" y="3637955"/>
            <a:ext cx="7405807" cy="581501"/>
          </a:xfrm>
          <a:prstGeom prst="rect">
            <a:avLst/>
          </a:prstGeom>
          <a:noFill/>
          <a:ln/>
        </p:spPr>
        <p:txBody>
          <a:bodyPr wrap="square" rtlCol="0" anchor="t"/>
          <a:lstStyle/>
          <a:p>
            <a:pPr marL="0" indent="0" algn="l">
              <a:lnSpc>
                <a:spcPts val="2289"/>
              </a:lnSpc>
              <a:buNone/>
            </a:pPr>
            <a:r>
              <a:rPr lang="en-US" sz="1526" dirty="0">
                <a:solidFill>
                  <a:srgbClr val="F9EEE7"/>
                </a:solidFill>
                <a:latin typeface="Quattrocento" pitchFamily="34" charset="0"/>
                <a:ea typeface="Quattrocento" pitchFamily="34" charset="-122"/>
                <a:cs typeface="Quattrocento" pitchFamily="34" charset="-120"/>
              </a:rPr>
              <a:t>Send the user an email with a link that includes the password reset token. This allows them to access the password reset form and update their password.</a:t>
            </a:r>
            <a:endParaRPr lang="en-US" sz="1526" dirty="0"/>
          </a:p>
        </p:txBody>
      </p:sp>
      <p:pic>
        <p:nvPicPr>
          <p:cNvPr id="11" name="Image 2" descr="preencoded.png"/>
          <p:cNvPicPr>
            <a:picLocks noChangeAspect="1"/>
          </p:cNvPicPr>
          <p:nvPr/>
        </p:nvPicPr>
        <p:blipFill>
          <a:blip r:embed="rId5"/>
          <a:stretch>
            <a:fillRect/>
          </a:stretch>
        </p:blipFill>
        <p:spPr>
          <a:xfrm>
            <a:off x="2982278" y="4593669"/>
            <a:ext cx="969169" cy="1550670"/>
          </a:xfrm>
          <a:prstGeom prst="rect">
            <a:avLst/>
          </a:prstGeom>
        </p:spPr>
      </p:pic>
      <p:sp>
        <p:nvSpPr>
          <p:cNvPr id="12" name="Text 7"/>
          <p:cNvSpPr/>
          <p:nvPr/>
        </p:nvSpPr>
        <p:spPr>
          <a:xfrm>
            <a:off x="4242197" y="4787503"/>
            <a:ext cx="4254937" cy="284917"/>
          </a:xfrm>
          <a:prstGeom prst="rect">
            <a:avLst/>
          </a:prstGeom>
          <a:noFill/>
          <a:ln/>
        </p:spPr>
        <p:txBody>
          <a:bodyPr wrap="none" rtlCol="0" anchor="t"/>
          <a:lstStyle/>
          <a:p>
            <a:pPr marL="0" indent="0" algn="l">
              <a:lnSpc>
                <a:spcPts val="2245"/>
              </a:lnSpc>
              <a:buNone/>
            </a:pPr>
            <a:r>
              <a:rPr lang="en-US" sz="1796" dirty="0">
                <a:solidFill>
                  <a:srgbClr val="FFD9BE"/>
                </a:solidFill>
                <a:latin typeface="Quattrocento" pitchFamily="34" charset="0"/>
                <a:ea typeface="Quattrocento" pitchFamily="34" charset="-122"/>
                <a:cs typeface="Quattrocento" pitchFamily="34" charset="-120"/>
              </a:rPr>
              <a:t>Handle Password Reset Form Submission</a:t>
            </a:r>
            <a:endParaRPr lang="en-US" sz="1796" dirty="0"/>
          </a:p>
        </p:txBody>
      </p:sp>
      <p:sp>
        <p:nvSpPr>
          <p:cNvPr id="13" name="Text 8"/>
          <p:cNvSpPr/>
          <p:nvPr/>
        </p:nvSpPr>
        <p:spPr>
          <a:xfrm>
            <a:off x="4242197" y="5188625"/>
            <a:ext cx="7405807" cy="581501"/>
          </a:xfrm>
          <a:prstGeom prst="rect">
            <a:avLst/>
          </a:prstGeom>
          <a:noFill/>
          <a:ln/>
        </p:spPr>
        <p:txBody>
          <a:bodyPr wrap="square" rtlCol="0" anchor="t"/>
          <a:lstStyle/>
          <a:p>
            <a:pPr marL="0" indent="0" algn="l">
              <a:lnSpc>
                <a:spcPts val="2289"/>
              </a:lnSpc>
              <a:buNone/>
            </a:pPr>
            <a:r>
              <a:rPr lang="en-US" sz="1526" dirty="0">
                <a:solidFill>
                  <a:srgbClr val="F9EEE7"/>
                </a:solidFill>
                <a:latin typeface="Quattrocento" pitchFamily="34" charset="0"/>
                <a:ea typeface="Quattrocento" pitchFamily="34" charset="-122"/>
                <a:cs typeface="Quattrocento" pitchFamily="34" charset="-120"/>
              </a:rPr>
              <a:t>When the user submits the password reset form, verify the token and update the user's password in the database.</a:t>
            </a:r>
            <a:endParaRPr lang="en-US" sz="1526" dirty="0"/>
          </a:p>
        </p:txBody>
      </p:sp>
      <p:pic>
        <p:nvPicPr>
          <p:cNvPr id="14" name="Image 3" descr="preencoded.png"/>
          <p:cNvPicPr>
            <a:picLocks noChangeAspect="1"/>
          </p:cNvPicPr>
          <p:nvPr/>
        </p:nvPicPr>
        <p:blipFill>
          <a:blip r:embed="rId6"/>
          <a:stretch>
            <a:fillRect/>
          </a:stretch>
        </p:blipFill>
        <p:spPr>
          <a:xfrm>
            <a:off x="2982278" y="6144339"/>
            <a:ext cx="969169" cy="1550670"/>
          </a:xfrm>
          <a:prstGeom prst="rect">
            <a:avLst/>
          </a:prstGeom>
        </p:spPr>
      </p:pic>
      <p:sp>
        <p:nvSpPr>
          <p:cNvPr id="15" name="Text 9"/>
          <p:cNvSpPr/>
          <p:nvPr/>
        </p:nvSpPr>
        <p:spPr>
          <a:xfrm>
            <a:off x="4242197" y="6338173"/>
            <a:ext cx="2827377" cy="284917"/>
          </a:xfrm>
          <a:prstGeom prst="rect">
            <a:avLst/>
          </a:prstGeom>
          <a:noFill/>
          <a:ln/>
        </p:spPr>
        <p:txBody>
          <a:bodyPr wrap="none" rtlCol="0" anchor="t"/>
          <a:lstStyle/>
          <a:p>
            <a:pPr marL="0" indent="0" algn="l">
              <a:lnSpc>
                <a:spcPts val="2245"/>
              </a:lnSpc>
              <a:buNone/>
            </a:pPr>
            <a:r>
              <a:rPr lang="en-US" sz="1796" dirty="0">
                <a:solidFill>
                  <a:srgbClr val="FFD9BE"/>
                </a:solidFill>
                <a:latin typeface="Quattrocento" pitchFamily="34" charset="0"/>
                <a:ea typeface="Quattrocento" pitchFamily="34" charset="-122"/>
                <a:cs typeface="Quattrocento" pitchFamily="34" charset="-120"/>
              </a:rPr>
              <a:t>Update the User's Password</a:t>
            </a:r>
            <a:endParaRPr lang="en-US" sz="1796" dirty="0"/>
          </a:p>
        </p:txBody>
      </p:sp>
      <p:sp>
        <p:nvSpPr>
          <p:cNvPr id="16" name="Text 10"/>
          <p:cNvSpPr/>
          <p:nvPr/>
        </p:nvSpPr>
        <p:spPr>
          <a:xfrm>
            <a:off x="4242197" y="6739295"/>
            <a:ext cx="7405807" cy="581501"/>
          </a:xfrm>
          <a:prstGeom prst="rect">
            <a:avLst/>
          </a:prstGeom>
          <a:noFill/>
          <a:ln/>
        </p:spPr>
        <p:txBody>
          <a:bodyPr wrap="square" rtlCol="0" anchor="t"/>
          <a:lstStyle/>
          <a:p>
            <a:pPr marL="0" indent="0" algn="l">
              <a:lnSpc>
                <a:spcPts val="2289"/>
              </a:lnSpc>
              <a:buNone/>
            </a:pPr>
            <a:r>
              <a:rPr lang="en-US" sz="1526" dirty="0">
                <a:solidFill>
                  <a:srgbClr val="F9EEE7"/>
                </a:solidFill>
                <a:latin typeface="Quattrocento" pitchFamily="34" charset="0"/>
                <a:ea typeface="Quattrocento" pitchFamily="34" charset="-122"/>
                <a:cs typeface="Quattrocento" pitchFamily="34" charset="-120"/>
              </a:rPr>
              <a:t>Once the token is verified, securely update the user's password in the database. This ensures the user can now log in with their new password.</a:t>
            </a:r>
            <a:endParaRPr lang="en-US" sz="1526" dirty="0"/>
          </a:p>
        </p:txBody>
      </p:sp>
    </p:spTree>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1001078" y="654334"/>
            <a:ext cx="4560927" cy="570071"/>
          </a:xfrm>
          <a:prstGeom prst="rect">
            <a:avLst/>
          </a:prstGeom>
          <a:noFill/>
          <a:ln/>
        </p:spPr>
        <p:txBody>
          <a:bodyPr wrap="none" rtlCol="0" anchor="t"/>
          <a:lstStyle/>
          <a:p>
            <a:pPr marL="0" indent="0">
              <a:lnSpc>
                <a:spcPts val="4489"/>
              </a:lnSpc>
              <a:buNone/>
            </a:pPr>
            <a:r>
              <a:rPr lang="en-US" sz="4400" dirty="0">
                <a:solidFill>
                  <a:srgbClr val="FFD9BE"/>
                </a:solidFill>
                <a:latin typeface="Quattrocento" pitchFamily="34" charset="0"/>
                <a:ea typeface="Quattrocento" pitchFamily="34" charset="-122"/>
                <a:cs typeface="Quattrocento" pitchFamily="34" charset="-120"/>
              </a:rPr>
              <a:t>Reset Password Action</a:t>
            </a:r>
            <a:endParaRPr lang="en-US" sz="4400" dirty="0"/>
          </a:p>
        </p:txBody>
      </p:sp>
      <p:sp>
        <p:nvSpPr>
          <p:cNvPr id="19" name="Text 3">
            <a:extLst>
              <a:ext uri="{FF2B5EF4-FFF2-40B4-BE49-F238E27FC236}">
                <a16:creationId xmlns:a16="http://schemas.microsoft.com/office/drawing/2014/main" id="{C523E431-18FF-D3C9-24E0-2E5C382E7C07}"/>
              </a:ext>
            </a:extLst>
          </p:cNvPr>
          <p:cNvSpPr/>
          <p:nvPr/>
        </p:nvSpPr>
        <p:spPr>
          <a:xfrm>
            <a:off x="555170" y="1438696"/>
            <a:ext cx="13520058" cy="1478675"/>
          </a:xfrm>
          <a:prstGeom prst="rect">
            <a:avLst/>
          </a:prstGeom>
          <a:noFill/>
          <a:ln/>
        </p:spPr>
        <p:txBody>
          <a:bodyPr wrap="square" rtlCol="0" anchor="t"/>
          <a:lstStyle/>
          <a:p>
            <a:pPr marL="342900" indent="-342900">
              <a:lnSpc>
                <a:spcPct val="150000"/>
              </a:lnSpc>
              <a:buFont typeface="Arial" panose="020B0604020202020204" pitchFamily="34" charset="0"/>
              <a:buChar char="•"/>
            </a:pPr>
            <a:r>
              <a:rPr lang="en-US" sz="2400" dirty="0">
                <a:solidFill>
                  <a:srgbClr val="F9EEE7"/>
                </a:solidFill>
                <a:latin typeface="Quattrocento" pitchFamily="34" charset="0"/>
              </a:rPr>
              <a:t>The user sees a message on the website confirming that their password has been successfully reset.</a:t>
            </a:r>
          </a:p>
        </p:txBody>
      </p:sp>
      <p:pic>
        <p:nvPicPr>
          <p:cNvPr id="6" name="Picture 5" descr="A screen shot of a computer&#10;&#10;Description automatically generated">
            <a:extLst>
              <a:ext uri="{FF2B5EF4-FFF2-40B4-BE49-F238E27FC236}">
                <a16:creationId xmlns:a16="http://schemas.microsoft.com/office/drawing/2014/main" id="{63055DC3-BD1C-4063-CC2A-D533582BD467}"/>
              </a:ext>
            </a:extLst>
          </p:cNvPr>
          <p:cNvPicPr>
            <a:picLocks noChangeAspect="1"/>
          </p:cNvPicPr>
          <p:nvPr/>
        </p:nvPicPr>
        <p:blipFill>
          <a:blip r:embed="rId3"/>
          <a:stretch>
            <a:fillRect/>
          </a:stretch>
        </p:blipFill>
        <p:spPr>
          <a:xfrm>
            <a:off x="3120796" y="2865354"/>
            <a:ext cx="7488012" cy="2030331"/>
          </a:xfrm>
          <a:prstGeom prst="rect">
            <a:avLst/>
          </a:prstGeom>
        </p:spPr>
      </p:pic>
      <p:sp>
        <p:nvSpPr>
          <p:cNvPr id="7" name="Text 3">
            <a:extLst>
              <a:ext uri="{FF2B5EF4-FFF2-40B4-BE49-F238E27FC236}">
                <a16:creationId xmlns:a16="http://schemas.microsoft.com/office/drawing/2014/main" id="{5B00C747-3B41-A4B4-062D-A529066ABB91}"/>
              </a:ext>
            </a:extLst>
          </p:cNvPr>
          <p:cNvSpPr/>
          <p:nvPr/>
        </p:nvSpPr>
        <p:spPr>
          <a:xfrm>
            <a:off x="555170" y="5312230"/>
            <a:ext cx="9971316" cy="898866"/>
          </a:xfrm>
          <a:prstGeom prst="rect">
            <a:avLst/>
          </a:prstGeom>
          <a:noFill/>
          <a:ln/>
        </p:spPr>
        <p:txBody>
          <a:bodyPr wrap="square" rtlCol="0" anchor="t"/>
          <a:lstStyle/>
          <a:p>
            <a:pPr marL="342900" indent="-342900">
              <a:lnSpc>
                <a:spcPct val="150000"/>
              </a:lnSpc>
              <a:buFont typeface="Arial" panose="020B0604020202020204" pitchFamily="34" charset="0"/>
              <a:buChar char="•"/>
            </a:pPr>
            <a:r>
              <a:rPr lang="en-US" sz="2400" dirty="0">
                <a:solidFill>
                  <a:srgbClr val="F9EEE7"/>
                </a:solidFill>
                <a:latin typeface="Quattrocento" pitchFamily="34" charset="0"/>
              </a:rPr>
              <a:t>After this message, the user can go back to the sign-in page. </a:t>
            </a:r>
          </a:p>
        </p:txBody>
      </p:sp>
    </p:spTree>
    <p:extLst>
      <p:ext uri="{BB962C8B-B14F-4D97-AF65-F5344CB8AC3E}">
        <p14:creationId xmlns:p14="http://schemas.microsoft.com/office/powerpoint/2010/main" val="107948551"/>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sz="2160"/>
          </a:p>
        </p:txBody>
      </p:sp>
      <p:sp>
        <p:nvSpPr>
          <p:cNvPr id="3" name="Shape 1"/>
          <p:cNvSpPr/>
          <p:nvPr/>
        </p:nvSpPr>
        <p:spPr>
          <a:xfrm>
            <a:off x="0" y="0"/>
            <a:ext cx="14630400" cy="8229600"/>
          </a:xfrm>
          <a:prstGeom prst="rect">
            <a:avLst/>
          </a:prstGeom>
          <a:solidFill>
            <a:srgbClr val="123332"/>
          </a:solidFill>
          <a:ln/>
        </p:spPr>
        <p:txBody>
          <a:bodyPr/>
          <a:lstStyle/>
          <a:p>
            <a:endParaRPr lang="en-US" sz="2160"/>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200" y="2213135"/>
            <a:ext cx="7477601" cy="1803797"/>
          </a:xfrm>
          <a:prstGeom prst="rect">
            <a:avLst/>
          </a:prstGeom>
          <a:noFill/>
          <a:ln/>
        </p:spPr>
        <p:txBody>
          <a:bodyPr wrap="square" rtlCol="0" anchor="t"/>
          <a:lstStyle/>
          <a:p>
            <a:pPr>
              <a:lnSpc>
                <a:spcPts val="7100"/>
              </a:lnSpc>
            </a:pPr>
            <a:r>
              <a:rPr lang="en-US" sz="5681" dirty="0">
                <a:solidFill>
                  <a:srgbClr val="FFD9BE"/>
                </a:solidFill>
                <a:latin typeface="Quattrocento" pitchFamily="34" charset="0"/>
                <a:ea typeface="Quattrocento" pitchFamily="34" charset="-122"/>
                <a:cs typeface="Quattrocento" pitchFamily="34" charset="-120"/>
              </a:rPr>
              <a:t>Introduction to AI Image Generation</a:t>
            </a:r>
            <a:endParaRPr lang="en-US" sz="5681" dirty="0"/>
          </a:p>
        </p:txBody>
      </p:sp>
      <p:sp>
        <p:nvSpPr>
          <p:cNvPr id="6" name="Text 3"/>
          <p:cNvSpPr/>
          <p:nvPr/>
        </p:nvSpPr>
        <p:spPr>
          <a:xfrm>
            <a:off x="833200" y="4350188"/>
            <a:ext cx="7477601" cy="1666280"/>
          </a:xfrm>
          <a:prstGeom prst="rect">
            <a:avLst/>
          </a:prstGeom>
          <a:noFill/>
          <a:ln/>
        </p:spPr>
        <p:txBody>
          <a:bodyPr wrap="square" rtlCol="0" anchor="t"/>
          <a:lstStyle/>
          <a:p>
            <a:pPr>
              <a:lnSpc>
                <a:spcPts val="2624"/>
              </a:lnSpc>
            </a:pPr>
            <a:r>
              <a:rPr lang="en-US" sz="1750" dirty="0">
                <a:solidFill>
                  <a:srgbClr val="F9EEE7"/>
                </a:solidFill>
                <a:latin typeface="Quattrocento" pitchFamily="34" charset="0"/>
                <a:ea typeface="Quattrocento" pitchFamily="34" charset="-122"/>
                <a:cs typeface="Quattrocento" pitchFamily="34" charset="-120"/>
              </a:rPr>
              <a:t>AI-powered image generation has transformed the creative landscape, enabling the rapid production of visually stunning and imaginative artworks. This presentation will explore the Stable Diffusion model, a powerful deep learning system that can generate high-quality images from textual descriptions.</a:t>
            </a:r>
            <a:endParaRPr lang="en-US" sz="1750" dirty="0"/>
          </a:p>
        </p:txBody>
      </p:sp>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sz="2160"/>
          </a:p>
        </p:txBody>
      </p:sp>
      <p:sp>
        <p:nvSpPr>
          <p:cNvPr id="3" name="Shape 1"/>
          <p:cNvSpPr/>
          <p:nvPr/>
        </p:nvSpPr>
        <p:spPr>
          <a:xfrm>
            <a:off x="0" y="0"/>
            <a:ext cx="14630400" cy="8229600"/>
          </a:xfrm>
          <a:prstGeom prst="rect">
            <a:avLst/>
          </a:prstGeom>
          <a:solidFill>
            <a:srgbClr val="123332"/>
          </a:solidFill>
          <a:ln/>
        </p:spPr>
        <p:txBody>
          <a:bodyPr/>
          <a:lstStyle/>
          <a:p>
            <a:endParaRPr lang="en-US" sz="2160"/>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200" y="663893"/>
            <a:ext cx="9238060" cy="653416"/>
          </a:xfrm>
          <a:prstGeom prst="rect">
            <a:avLst/>
          </a:prstGeom>
          <a:noFill/>
          <a:ln/>
        </p:spPr>
        <p:txBody>
          <a:bodyPr wrap="none" rtlCol="0" anchor="t"/>
          <a:lstStyle/>
          <a:p>
            <a:pPr>
              <a:lnSpc>
                <a:spcPts val="5146"/>
              </a:lnSpc>
            </a:pPr>
            <a:r>
              <a:rPr lang="en-US" sz="4117" dirty="0">
                <a:solidFill>
                  <a:srgbClr val="FFD9BE"/>
                </a:solidFill>
                <a:latin typeface="Quattrocento" pitchFamily="34" charset="0"/>
                <a:ea typeface="Quattrocento" pitchFamily="34" charset="-122"/>
                <a:cs typeface="Quattrocento" pitchFamily="34" charset="-120"/>
              </a:rPr>
              <a:t>Overview of Diffusion Models</a:t>
            </a:r>
            <a:endParaRPr lang="en-US" sz="4117" dirty="0"/>
          </a:p>
        </p:txBody>
      </p:sp>
      <p:sp>
        <p:nvSpPr>
          <p:cNvPr id="6" name="Text 3"/>
          <p:cNvSpPr/>
          <p:nvPr/>
        </p:nvSpPr>
        <p:spPr>
          <a:xfrm>
            <a:off x="833200" y="1650563"/>
            <a:ext cx="9306401" cy="333256"/>
          </a:xfrm>
          <a:prstGeom prst="rect">
            <a:avLst/>
          </a:prstGeom>
          <a:noFill/>
          <a:ln/>
        </p:spPr>
        <p:txBody>
          <a:bodyPr wrap="none" rtlCol="0" anchor="t"/>
          <a:lstStyle/>
          <a:p>
            <a:pPr>
              <a:lnSpc>
                <a:spcPts val="2624"/>
              </a:lnSpc>
            </a:pPr>
            <a:r>
              <a:rPr lang="en-US" sz="1750" b="1" dirty="0">
                <a:solidFill>
                  <a:srgbClr val="FCEC99"/>
                </a:solidFill>
                <a:latin typeface="Quattrocento" pitchFamily="34" charset="0"/>
                <a:ea typeface="Quattrocento" pitchFamily="34" charset="-122"/>
                <a:cs typeface="Quattrocento" pitchFamily="34" charset="-120"/>
              </a:rPr>
              <a:t>Definition </a:t>
            </a:r>
            <a:r>
              <a:rPr lang="en-US" sz="1750" dirty="0">
                <a:solidFill>
                  <a:srgbClr val="F9EEE7"/>
                </a:solidFill>
                <a:latin typeface="Quattrocento" pitchFamily="34" charset="0"/>
                <a:ea typeface="Quattrocento" pitchFamily="34" charset="-122"/>
                <a:cs typeface="Quattrocento" pitchFamily="34" charset="-120"/>
              </a:rPr>
              <a:t>:</a:t>
            </a:r>
            <a:endParaRPr lang="en-US" sz="1750" dirty="0"/>
          </a:p>
        </p:txBody>
      </p:sp>
      <p:sp>
        <p:nvSpPr>
          <p:cNvPr id="7" name="Text 4"/>
          <p:cNvSpPr/>
          <p:nvPr/>
        </p:nvSpPr>
        <p:spPr>
          <a:xfrm>
            <a:off x="833199" y="2233732"/>
            <a:ext cx="9522382" cy="2532578"/>
          </a:xfrm>
          <a:prstGeom prst="rect">
            <a:avLst/>
          </a:prstGeom>
          <a:noFill/>
          <a:ln/>
        </p:spPr>
        <p:txBody>
          <a:bodyPr wrap="square" rtlCol="0" anchor="t"/>
          <a:lstStyle/>
          <a:p>
            <a:pPr>
              <a:lnSpc>
                <a:spcPts val="2624"/>
              </a:lnSpc>
            </a:pPr>
            <a:r>
              <a:rPr lang="en-US" sz="1750" dirty="0">
                <a:solidFill>
                  <a:srgbClr val="F9EEE7"/>
                </a:solidFill>
                <a:latin typeface="Quattrocento" pitchFamily="34" charset="0"/>
                <a:ea typeface="Quattrocento" pitchFamily="34" charset="-122"/>
                <a:cs typeface="Quattrocento" pitchFamily="34" charset="-120"/>
              </a:rPr>
              <a:t>Diffusion models are a type of generative model that use the process of diffusion to generate realistic samples from a given distribution, such as images , from random noise.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They work by gradually transforming noise through a series of steps using neural networks. Each step refines the noise, making it more detailed and closer to the desired output.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By repeating this process many times, diffusion models can produce high-quality samples that resemble the real data they were trained on.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These models have shown great potential in various applications</a:t>
            </a:r>
            <a:endParaRPr lang="en-US" sz="1750" dirty="0"/>
          </a:p>
        </p:txBody>
      </p:sp>
      <p:sp>
        <p:nvSpPr>
          <p:cNvPr id="8" name="Text 5"/>
          <p:cNvSpPr/>
          <p:nvPr/>
        </p:nvSpPr>
        <p:spPr>
          <a:xfrm>
            <a:off x="799027" y="4769406"/>
            <a:ext cx="9306401" cy="333256"/>
          </a:xfrm>
          <a:prstGeom prst="rect">
            <a:avLst/>
          </a:prstGeom>
          <a:noFill/>
          <a:ln/>
        </p:spPr>
        <p:txBody>
          <a:bodyPr wrap="none" rtlCol="0" anchor="t"/>
          <a:lstStyle/>
          <a:p>
            <a:pPr>
              <a:lnSpc>
                <a:spcPts val="2624"/>
              </a:lnSpc>
            </a:pPr>
            <a:r>
              <a:rPr lang="en-US" sz="1750" b="1" dirty="0">
                <a:solidFill>
                  <a:srgbClr val="FCEC99"/>
                </a:solidFill>
                <a:latin typeface="Quattrocento" pitchFamily="34" charset="0"/>
                <a:ea typeface="Quattrocento" pitchFamily="34" charset="-122"/>
                <a:cs typeface="Quattrocento" pitchFamily="34" charset="-120"/>
              </a:rPr>
              <a:t>Use Case of our model </a:t>
            </a:r>
            <a:r>
              <a:rPr lang="en-US" sz="1750" dirty="0">
                <a:solidFill>
                  <a:srgbClr val="F9EEE7"/>
                </a:solidFill>
                <a:latin typeface="Quattrocento" pitchFamily="34" charset="0"/>
                <a:ea typeface="Quattrocento" pitchFamily="34" charset="-122"/>
                <a:cs typeface="Quattrocento" pitchFamily="34" charset="-120"/>
              </a:rPr>
              <a:t>:</a:t>
            </a:r>
            <a:endParaRPr lang="en-US" sz="1750" dirty="0"/>
          </a:p>
        </p:txBody>
      </p:sp>
      <p:sp>
        <p:nvSpPr>
          <p:cNvPr id="9" name="Text 6"/>
          <p:cNvSpPr/>
          <p:nvPr/>
        </p:nvSpPr>
        <p:spPr>
          <a:xfrm>
            <a:off x="799027" y="5135464"/>
            <a:ext cx="9306401" cy="1617761"/>
          </a:xfrm>
          <a:prstGeom prst="rect">
            <a:avLst/>
          </a:prstGeom>
          <a:noFill/>
          <a:ln/>
        </p:spPr>
        <p:txBody>
          <a:bodyPr wrap="square" rtlCol="0" anchor="t"/>
          <a:lstStyle/>
          <a:p>
            <a:pPr>
              <a:lnSpc>
                <a:spcPts val="2624"/>
              </a:lnSpc>
            </a:pPr>
            <a:r>
              <a:rPr lang="en-US" sz="1750" dirty="0">
                <a:solidFill>
                  <a:srgbClr val="F9EEE7"/>
                </a:solidFill>
                <a:latin typeface="Quattrocento" pitchFamily="34" charset="0"/>
                <a:ea typeface="Quattrocento" pitchFamily="34" charset="-122"/>
                <a:cs typeface="Quattrocento" pitchFamily="34" charset="-120"/>
              </a:rPr>
              <a:t>This solution provides endless inspiration for interior design enthusiasts. Whether you're a stylist looking for new ideas or someone wanting to refresh your living space, this tool is perfect for you, it generates interior designs tailored to your room. Simply upload a photo of your space or type a prompt  and let the program work its magic.</a:t>
            </a:r>
            <a:endParaRPr lang="en-US" sz="1750" dirty="0"/>
          </a:p>
        </p:txBody>
      </p:sp>
    </p:spTree>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sz="2160"/>
          </a:p>
        </p:txBody>
      </p:sp>
      <p:sp>
        <p:nvSpPr>
          <p:cNvPr id="3" name="Shape 1"/>
          <p:cNvSpPr/>
          <p:nvPr/>
        </p:nvSpPr>
        <p:spPr>
          <a:xfrm>
            <a:off x="0" y="0"/>
            <a:ext cx="14630400" cy="8229600"/>
          </a:xfrm>
          <a:prstGeom prst="rect">
            <a:avLst/>
          </a:prstGeom>
          <a:solidFill>
            <a:srgbClr val="123332"/>
          </a:solidFill>
          <a:ln/>
        </p:spPr>
        <p:txBody>
          <a:bodyPr/>
          <a:lstStyle/>
          <a:p>
            <a:endParaRPr lang="en-US" sz="2160"/>
          </a:p>
        </p:txBody>
      </p:sp>
      <p:sp>
        <p:nvSpPr>
          <p:cNvPr id="4" name="Text 2"/>
          <p:cNvSpPr/>
          <p:nvPr/>
        </p:nvSpPr>
        <p:spPr>
          <a:xfrm>
            <a:off x="2348389" y="1066563"/>
            <a:ext cx="9437251" cy="653416"/>
          </a:xfrm>
          <a:prstGeom prst="rect">
            <a:avLst/>
          </a:prstGeom>
          <a:noFill/>
          <a:ln/>
        </p:spPr>
        <p:txBody>
          <a:bodyPr wrap="none" rtlCol="0" anchor="t"/>
          <a:lstStyle/>
          <a:p>
            <a:pPr>
              <a:lnSpc>
                <a:spcPts val="5146"/>
              </a:lnSpc>
            </a:pPr>
            <a:r>
              <a:rPr lang="en-US" sz="4117" dirty="0">
                <a:solidFill>
                  <a:srgbClr val="FFD9BE"/>
                </a:solidFill>
                <a:latin typeface="Quattrocento" pitchFamily="34" charset="0"/>
                <a:ea typeface="Quattrocento" pitchFamily="34" charset="-122"/>
                <a:cs typeface="Quattrocento" pitchFamily="34" charset="-120"/>
              </a:rPr>
              <a:t>Diffusion Models Components</a:t>
            </a:r>
            <a:endParaRPr lang="en-US" sz="4117" dirty="0"/>
          </a:p>
        </p:txBody>
      </p:sp>
      <p:sp>
        <p:nvSpPr>
          <p:cNvPr id="5" name="Text 3"/>
          <p:cNvSpPr/>
          <p:nvPr/>
        </p:nvSpPr>
        <p:spPr>
          <a:xfrm>
            <a:off x="2348390" y="2164318"/>
            <a:ext cx="9933503" cy="666512"/>
          </a:xfrm>
          <a:prstGeom prst="rect">
            <a:avLst/>
          </a:prstGeom>
          <a:noFill/>
          <a:ln/>
        </p:spPr>
        <p:txBody>
          <a:bodyPr wrap="square" rtlCol="0" anchor="t"/>
          <a:lstStyle/>
          <a:p>
            <a:pPr>
              <a:lnSpc>
                <a:spcPts val="2624"/>
              </a:lnSpc>
            </a:pPr>
            <a:r>
              <a:rPr lang="en-US" sz="1750" dirty="0">
                <a:solidFill>
                  <a:srgbClr val="F9EEE7"/>
                </a:solidFill>
                <a:latin typeface="Quattrocento" pitchFamily="34" charset="0"/>
                <a:ea typeface="Quattrocento" pitchFamily="34" charset="-122"/>
                <a:cs typeface="Quattrocento" pitchFamily="34" charset="-120"/>
              </a:rPr>
              <a:t>Diffusion models specially stable Diffusion model  is built on a powerful encoder-decoder architecture, comprising three key components:</a:t>
            </a:r>
            <a:endParaRPr lang="en-US" sz="1750" dirty="0"/>
          </a:p>
        </p:txBody>
      </p:sp>
      <p:sp>
        <p:nvSpPr>
          <p:cNvPr id="6" name="Text 4"/>
          <p:cNvSpPr/>
          <p:nvPr/>
        </p:nvSpPr>
        <p:spPr>
          <a:xfrm>
            <a:off x="2348390" y="3080743"/>
            <a:ext cx="9933503" cy="666512"/>
          </a:xfrm>
          <a:prstGeom prst="rect">
            <a:avLst/>
          </a:prstGeom>
          <a:noFill/>
          <a:ln/>
        </p:spPr>
        <p:txBody>
          <a:bodyPr wrap="square" rtlCol="0" anchor="t"/>
          <a:lstStyle/>
          <a:p>
            <a:pPr>
              <a:lnSpc>
                <a:spcPts val="2624"/>
              </a:lnSpc>
            </a:pPr>
            <a:r>
              <a:rPr lang="en-US" sz="1750" b="1" dirty="0">
                <a:solidFill>
                  <a:srgbClr val="F9EEE7"/>
                </a:solidFill>
                <a:latin typeface="Quattrocento" pitchFamily="34" charset="0"/>
                <a:ea typeface="Quattrocento" pitchFamily="34" charset="-122"/>
                <a:cs typeface="Quattrocento" pitchFamily="34" charset="-120"/>
              </a:rPr>
              <a:t>Image Encoder:</a:t>
            </a:r>
            <a:r>
              <a:rPr lang="en-US" sz="1750" dirty="0">
                <a:solidFill>
                  <a:srgbClr val="F9EEE7"/>
                </a:solidFill>
                <a:latin typeface="Quattrocento" pitchFamily="34" charset="0"/>
                <a:ea typeface="Quattrocento" pitchFamily="34" charset="-122"/>
                <a:cs typeface="Quattrocento" pitchFamily="34" charset="-120"/>
              </a:rPr>
              <a:t> This component is responsible for converting input images into a compact, latent representation that can be used by the diffusion model.</a:t>
            </a:r>
            <a:endParaRPr lang="en-US" sz="1750" dirty="0"/>
          </a:p>
        </p:txBody>
      </p:sp>
      <p:sp>
        <p:nvSpPr>
          <p:cNvPr id="7" name="Text 5"/>
          <p:cNvSpPr/>
          <p:nvPr/>
        </p:nvSpPr>
        <p:spPr>
          <a:xfrm>
            <a:off x="2348390" y="3997167"/>
            <a:ext cx="9933503" cy="666512"/>
          </a:xfrm>
          <a:prstGeom prst="rect">
            <a:avLst/>
          </a:prstGeom>
          <a:noFill/>
          <a:ln/>
        </p:spPr>
        <p:txBody>
          <a:bodyPr wrap="square" rtlCol="0" anchor="t"/>
          <a:lstStyle/>
          <a:p>
            <a:pPr>
              <a:lnSpc>
                <a:spcPts val="2624"/>
              </a:lnSpc>
            </a:pPr>
            <a:r>
              <a:rPr lang="en-US" sz="1750" b="1" dirty="0">
                <a:solidFill>
                  <a:srgbClr val="F9EEE7"/>
                </a:solidFill>
                <a:latin typeface="Quattrocento" pitchFamily="34" charset="0"/>
                <a:ea typeface="Quattrocento" pitchFamily="34" charset="-122"/>
                <a:cs typeface="Quattrocento" pitchFamily="34" charset="-120"/>
              </a:rPr>
              <a:t>Text Encoder:</a:t>
            </a:r>
            <a:r>
              <a:rPr lang="en-US" sz="1750" dirty="0">
                <a:solidFill>
                  <a:srgbClr val="F9EEE7"/>
                </a:solidFill>
                <a:latin typeface="Quattrocento" pitchFamily="34" charset="0"/>
                <a:ea typeface="Quattrocento" pitchFamily="34" charset="-122"/>
                <a:cs typeface="Quattrocento" pitchFamily="34" charset="-120"/>
              </a:rPr>
              <a:t> This component encodes textual descriptions into a latent representation that can be used to guide the image generation process.</a:t>
            </a:r>
            <a:endParaRPr lang="en-US" sz="1750" dirty="0"/>
          </a:p>
        </p:txBody>
      </p:sp>
      <p:sp>
        <p:nvSpPr>
          <p:cNvPr id="8" name="Text 6"/>
          <p:cNvSpPr/>
          <p:nvPr/>
        </p:nvSpPr>
        <p:spPr>
          <a:xfrm>
            <a:off x="2348390" y="4913590"/>
            <a:ext cx="9933503" cy="999768"/>
          </a:xfrm>
          <a:prstGeom prst="rect">
            <a:avLst/>
          </a:prstGeom>
          <a:noFill/>
          <a:ln/>
        </p:spPr>
        <p:txBody>
          <a:bodyPr wrap="square" rtlCol="0" anchor="t"/>
          <a:lstStyle/>
          <a:p>
            <a:pPr>
              <a:lnSpc>
                <a:spcPts val="2624"/>
              </a:lnSpc>
            </a:pPr>
            <a:r>
              <a:rPr lang="en-US" sz="1750" b="1" dirty="0">
                <a:solidFill>
                  <a:srgbClr val="F9EEE7"/>
                </a:solidFill>
                <a:latin typeface="Quattrocento" pitchFamily="34" charset="0"/>
                <a:ea typeface="Quattrocento" pitchFamily="34" charset="-122"/>
                <a:cs typeface="Quattrocento" pitchFamily="34" charset="-120"/>
              </a:rPr>
              <a:t>Diffusion-based Image Generator:</a:t>
            </a:r>
            <a:r>
              <a:rPr lang="en-US" sz="1750" dirty="0">
                <a:solidFill>
                  <a:srgbClr val="F9EEE7"/>
                </a:solidFill>
                <a:latin typeface="Quattrocento" pitchFamily="34" charset="0"/>
                <a:ea typeface="Quattrocento" pitchFamily="34" charset="-122"/>
                <a:cs typeface="Quattrocento" pitchFamily="34" charset="-120"/>
              </a:rPr>
              <a:t> This is the core component of the Stable Diffusion model, which uses a diffusion process to generate new images from the latent representations provided by the encoder components.</a:t>
            </a:r>
            <a:endParaRPr lang="en-US" sz="1750" dirty="0"/>
          </a:p>
        </p:txBody>
      </p:sp>
      <p:sp>
        <p:nvSpPr>
          <p:cNvPr id="9" name="Text 7"/>
          <p:cNvSpPr/>
          <p:nvPr/>
        </p:nvSpPr>
        <p:spPr>
          <a:xfrm>
            <a:off x="2348390" y="6163270"/>
            <a:ext cx="9933503" cy="999768"/>
          </a:xfrm>
          <a:prstGeom prst="rect">
            <a:avLst/>
          </a:prstGeom>
          <a:noFill/>
          <a:ln/>
        </p:spPr>
        <p:txBody>
          <a:bodyPr wrap="square" rtlCol="0" anchor="t"/>
          <a:lstStyle/>
          <a:p>
            <a:pPr>
              <a:lnSpc>
                <a:spcPts val="2624"/>
              </a:lnSpc>
            </a:pPr>
            <a:r>
              <a:rPr lang="en-US" sz="1750" dirty="0">
                <a:solidFill>
                  <a:srgbClr val="F9EEE7"/>
                </a:solidFill>
                <a:latin typeface="Quattrocento" pitchFamily="34" charset="0"/>
                <a:ea typeface="Quattrocento" pitchFamily="34" charset="-122"/>
                <a:cs typeface="Quattrocento" pitchFamily="34" charset="-120"/>
              </a:rPr>
              <a:t>By leveraging these three interconnected components, the Stable Diffusion model is able to generate high-quality, visually stunning images from textual descriptions, enabling a wide range of creative applications.</a:t>
            </a:r>
            <a:endParaRPr lang="en-US" sz="1750" dirty="0"/>
          </a:p>
        </p:txBody>
      </p:sp>
    </p:spTree>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sz="2160"/>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4" name="Text 2"/>
          <p:cNvSpPr/>
          <p:nvPr/>
        </p:nvSpPr>
        <p:spPr>
          <a:xfrm>
            <a:off x="2093776" y="727334"/>
            <a:ext cx="7376874" cy="653416"/>
          </a:xfrm>
          <a:prstGeom prst="rect">
            <a:avLst/>
          </a:prstGeom>
          <a:noFill/>
          <a:ln/>
        </p:spPr>
        <p:txBody>
          <a:bodyPr wrap="none" rtlCol="0" anchor="t"/>
          <a:lstStyle/>
          <a:p>
            <a:pPr>
              <a:lnSpc>
                <a:spcPts val="5146"/>
              </a:lnSpc>
            </a:pPr>
            <a:r>
              <a:rPr lang="en-US" sz="4117" dirty="0">
                <a:solidFill>
                  <a:srgbClr val="FFD9BE"/>
                </a:solidFill>
                <a:latin typeface="Quattrocento" pitchFamily="34" charset="0"/>
                <a:ea typeface="Quattrocento" pitchFamily="34" charset="-122"/>
                <a:cs typeface="Quattrocento" pitchFamily="34" charset="-120"/>
              </a:rPr>
              <a:t>Techniques Used</a:t>
            </a:r>
            <a:endParaRPr lang="en-US" sz="4117" dirty="0"/>
          </a:p>
        </p:txBody>
      </p:sp>
      <p:sp>
        <p:nvSpPr>
          <p:cNvPr id="10" name="Text 8"/>
          <p:cNvSpPr/>
          <p:nvPr/>
        </p:nvSpPr>
        <p:spPr>
          <a:xfrm>
            <a:off x="2031207" y="1643771"/>
            <a:ext cx="10442848" cy="5858496"/>
          </a:xfrm>
          <a:prstGeom prst="rect">
            <a:avLst/>
          </a:prstGeom>
          <a:noFill/>
          <a:ln/>
        </p:spPr>
        <p:txBody>
          <a:bodyPr wrap="square" rtlCol="0" anchor="t"/>
          <a:lstStyle/>
          <a:p>
            <a:pPr>
              <a:lnSpc>
                <a:spcPts val="2624"/>
              </a:lnSpc>
            </a:pPr>
            <a:br>
              <a:rPr lang="en-US" sz="1750" dirty="0">
                <a:solidFill>
                  <a:srgbClr val="F9EEE7"/>
                </a:solidFill>
                <a:latin typeface="Quattrocento" pitchFamily="34" charset="0"/>
                <a:ea typeface="Quattrocento" pitchFamily="34" charset="-122"/>
                <a:cs typeface="Quattrocento" pitchFamily="34" charset="-120"/>
              </a:rPr>
            </a:br>
            <a:r>
              <a:rPr lang="en-US" sz="1750" dirty="0">
                <a:solidFill>
                  <a:srgbClr val="F9EEE7"/>
                </a:solidFill>
                <a:latin typeface="Quattrocento" pitchFamily="34" charset="0"/>
                <a:ea typeface="Quattrocento" pitchFamily="34" charset="-122"/>
                <a:cs typeface="Quattrocento" pitchFamily="34" charset="-120"/>
              </a:rPr>
              <a:t>Data Augmentation :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Techniques such as rotation, scaling, and cropping used to increase the diversity of the training dataset. Helps in improving model generalization and performance</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br>
              <a:rPr lang="en-US" sz="1750" b="1" dirty="0">
                <a:solidFill>
                  <a:srgbClr val="F9EEE7"/>
                </a:solidFill>
                <a:latin typeface="Quattrocento" pitchFamily="34" charset="0"/>
                <a:ea typeface="Quattrocento" pitchFamily="34" charset="-122"/>
                <a:cs typeface="Quattrocento" pitchFamily="34" charset="-120"/>
              </a:rPr>
            </a:br>
            <a:r>
              <a:rPr lang="en-US" sz="1750" dirty="0">
                <a:solidFill>
                  <a:srgbClr val="F9EEE7"/>
                </a:solidFill>
                <a:latin typeface="Quattrocento" pitchFamily="34" charset="0"/>
                <a:ea typeface="Quattrocento" pitchFamily="34" charset="-122"/>
                <a:cs typeface="Quattrocento" pitchFamily="34" charset="-120"/>
              </a:rPr>
              <a:t>DreamBooth tuning :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is a technique to teach new concepts to Stable Diffusion using a specialized form of fine-tuning </a:t>
            </a:r>
            <a:br>
              <a:rPr lang="en-US" sz="1750" dirty="0">
                <a:solidFill>
                  <a:srgbClr val="F9EEE7"/>
                </a:solidFill>
                <a:latin typeface="Quattrocento" pitchFamily="34" charset="0"/>
                <a:ea typeface="Quattrocento" pitchFamily="34" charset="-122"/>
                <a:cs typeface="Quattrocento" pitchFamily="34" charset="-120"/>
              </a:rPr>
            </a:br>
            <a:r>
              <a:rPr lang="en-US" sz="1750" dirty="0">
                <a:solidFill>
                  <a:srgbClr val="F9EEE7"/>
                </a:solidFill>
                <a:latin typeface="Quattrocento" pitchFamily="34" charset="0"/>
                <a:ea typeface="Quattrocento" pitchFamily="34" charset="-122"/>
                <a:cs typeface="Quattrocento" pitchFamily="34" charset="-120"/>
              </a:rPr>
              <a:t>we fine-tuned  </a:t>
            </a:r>
            <a:r>
              <a:rPr lang="en-US" sz="1750" b="1" dirty="0">
                <a:solidFill>
                  <a:srgbClr val="F9EEE7"/>
                </a:solidFill>
                <a:latin typeface="Quattrocento" pitchFamily="34" charset="0"/>
                <a:ea typeface="Quattrocento" pitchFamily="34" charset="-122"/>
                <a:cs typeface="Quattrocento" pitchFamily="34" charset="-120"/>
              </a:rPr>
              <a:t>stable Diffusion V2.1-768px </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dirty="0">
                <a:solidFill>
                  <a:srgbClr val="F9EEE7"/>
                </a:solidFill>
                <a:latin typeface="Quattrocento" pitchFamily="34" charset="0"/>
                <a:ea typeface="Quattrocento" pitchFamily="34" charset="-122"/>
                <a:cs typeface="Quattrocento" pitchFamily="34" charset="-120"/>
              </a:rPr>
              <a:t>ControlNet  :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our app relies on ControlNet, which is a neural network structure to control diffusion models ( In this case our model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Enhances the precision and flexibility of interior design generation by incorporating user-defined constraints and control signals.</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p>
        </p:txBody>
      </p:sp>
    </p:spTree>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sz="2160"/>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4" name="Text 2"/>
          <p:cNvSpPr/>
          <p:nvPr/>
        </p:nvSpPr>
        <p:spPr>
          <a:xfrm>
            <a:off x="2093776" y="727334"/>
            <a:ext cx="7376874" cy="653416"/>
          </a:xfrm>
          <a:prstGeom prst="rect">
            <a:avLst/>
          </a:prstGeom>
          <a:noFill/>
          <a:ln/>
        </p:spPr>
        <p:txBody>
          <a:bodyPr wrap="none" rtlCol="0" anchor="t"/>
          <a:lstStyle/>
          <a:p>
            <a:pPr>
              <a:lnSpc>
                <a:spcPts val="5146"/>
              </a:lnSpc>
            </a:pPr>
            <a:r>
              <a:rPr lang="en-US" sz="4117" dirty="0">
                <a:solidFill>
                  <a:srgbClr val="FFD9BE"/>
                </a:solidFill>
                <a:latin typeface="Quattrocento" pitchFamily="34" charset="0"/>
                <a:ea typeface="Quattrocento" pitchFamily="34" charset="-122"/>
                <a:cs typeface="Quattrocento" pitchFamily="34" charset="-120"/>
              </a:rPr>
              <a:t>Libraries/Frameworks Used</a:t>
            </a:r>
            <a:endParaRPr lang="en-US" sz="4117" dirty="0"/>
          </a:p>
        </p:txBody>
      </p:sp>
      <p:sp>
        <p:nvSpPr>
          <p:cNvPr id="10" name="Text 8"/>
          <p:cNvSpPr/>
          <p:nvPr/>
        </p:nvSpPr>
        <p:spPr>
          <a:xfrm>
            <a:off x="2031207" y="1643772"/>
            <a:ext cx="10442848" cy="6258283"/>
          </a:xfrm>
          <a:prstGeom prst="rect">
            <a:avLst/>
          </a:prstGeom>
          <a:noFill/>
          <a:ln/>
        </p:spPr>
        <p:txBody>
          <a:bodyPr wrap="square" rtlCol="0" anchor="t"/>
          <a:lstStyle/>
          <a:p>
            <a:pPr>
              <a:lnSpc>
                <a:spcPts val="2624"/>
              </a:lnSpc>
            </a:pPr>
            <a:r>
              <a:rPr lang="en-US" sz="1750" dirty="0">
                <a:solidFill>
                  <a:srgbClr val="F9EEE7"/>
                </a:solidFill>
                <a:latin typeface="Quattrocento" pitchFamily="34" charset="0"/>
                <a:ea typeface="Quattrocento" pitchFamily="34" charset="-122"/>
                <a:cs typeface="Quattrocento" pitchFamily="34" charset="-120"/>
              </a:rPr>
              <a:t>TensorFlow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Provides a flexible platform for implementing machine learning algorithms efficiently.</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dirty="0">
                <a:solidFill>
                  <a:srgbClr val="F9EEE7"/>
                </a:solidFill>
                <a:latin typeface="Quattrocento" pitchFamily="34" charset="0"/>
                <a:ea typeface="Quattrocento" pitchFamily="34" charset="-122"/>
                <a:cs typeface="Quattrocento" pitchFamily="34" charset="-120"/>
              </a:rPr>
              <a:t>PyTorch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Used for model training and experimentation.</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Offers dynamic computational graphs which are beneficial for developing and testing the model.</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dirty="0">
                <a:solidFill>
                  <a:srgbClr val="F9EEE7"/>
                </a:solidFill>
                <a:latin typeface="Quattrocento" pitchFamily="34" charset="0"/>
                <a:ea typeface="Quattrocento" pitchFamily="34" charset="-122"/>
                <a:cs typeface="Quattrocento" pitchFamily="34" charset="-120"/>
              </a:rPr>
              <a:t>Wget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Utilized for downloading data and resources needed for training and testing the model.</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dirty="0">
                <a:solidFill>
                  <a:srgbClr val="F9EEE7"/>
                </a:solidFill>
                <a:latin typeface="Quattrocento" pitchFamily="34" charset="0"/>
                <a:ea typeface="Quattrocento" pitchFamily="34" charset="-122"/>
                <a:cs typeface="Quattrocento" pitchFamily="34" charset="-120"/>
              </a:rPr>
              <a:t>huggingface_hub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Provides access to trainable models and datasets, facilitating easier model development and deployment.</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dirty="0">
                <a:solidFill>
                  <a:srgbClr val="F9EEE7"/>
                </a:solidFill>
                <a:latin typeface="Quattrocento" pitchFamily="34" charset="0"/>
                <a:ea typeface="Quattrocento" pitchFamily="34" charset="-122"/>
                <a:cs typeface="Quattrocento" pitchFamily="34" charset="-120"/>
              </a:rPr>
              <a:t>Cchardet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A library for detecting character encodings, useful for processing text data efficiently and accurately.</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p>
        </p:txBody>
      </p:sp>
    </p:spTree>
    <p:extLst>
      <p:ext uri="{BB962C8B-B14F-4D97-AF65-F5344CB8AC3E}">
        <p14:creationId xmlns:p14="http://schemas.microsoft.com/office/powerpoint/2010/main" val="1676621704"/>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sz="2160"/>
          </a:p>
        </p:txBody>
      </p:sp>
      <p:sp>
        <p:nvSpPr>
          <p:cNvPr id="3" name="Shape 1"/>
          <p:cNvSpPr/>
          <p:nvPr/>
        </p:nvSpPr>
        <p:spPr>
          <a:xfrm>
            <a:off x="0" y="0"/>
            <a:ext cx="14630400" cy="8229600"/>
          </a:xfrm>
          <a:prstGeom prst="rect">
            <a:avLst/>
          </a:prstGeom>
          <a:solidFill>
            <a:srgbClr val="123332"/>
          </a:solidFill>
          <a:ln/>
        </p:spPr>
        <p:txBody>
          <a:bodyPr/>
          <a:lstStyle/>
          <a:p>
            <a:endParaRPr lang="en-US" sz="2160"/>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200" y="1100258"/>
            <a:ext cx="5813584" cy="653416"/>
          </a:xfrm>
          <a:prstGeom prst="rect">
            <a:avLst/>
          </a:prstGeom>
          <a:noFill/>
          <a:ln/>
        </p:spPr>
        <p:txBody>
          <a:bodyPr wrap="none" rtlCol="0" anchor="t"/>
          <a:lstStyle/>
          <a:p>
            <a:pPr>
              <a:lnSpc>
                <a:spcPts val="2573"/>
              </a:lnSpc>
            </a:pPr>
            <a:r>
              <a:rPr lang="en-US" sz="4400" dirty="0">
                <a:solidFill>
                  <a:srgbClr val="FFD9BE"/>
                </a:solidFill>
                <a:latin typeface="Quattrocento" pitchFamily="34" charset="0"/>
                <a:ea typeface="Quattrocento" pitchFamily="34" charset="-122"/>
                <a:cs typeface="Quattrocento" pitchFamily="34" charset="-120"/>
              </a:rPr>
              <a:t>Training process</a:t>
            </a:r>
            <a:endParaRPr lang="en-US" sz="4400" dirty="0"/>
          </a:p>
        </p:txBody>
      </p:sp>
      <p:sp>
        <p:nvSpPr>
          <p:cNvPr id="9" name="Text 6"/>
          <p:cNvSpPr/>
          <p:nvPr/>
        </p:nvSpPr>
        <p:spPr>
          <a:xfrm>
            <a:off x="1074895" y="1636837"/>
            <a:ext cx="8830633" cy="6360751"/>
          </a:xfrm>
          <a:prstGeom prst="rect">
            <a:avLst/>
          </a:prstGeom>
          <a:noFill/>
          <a:ln/>
        </p:spPr>
        <p:txBody>
          <a:bodyPr wrap="square" rtlCol="0" anchor="t"/>
          <a:lstStyle/>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-Dataset Preparation:</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We gathered Initial dataset: of 5,000 images across 5 classes </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(Bedroom, Living room, Bathroom, Dining room, Kitchen) ,By using  Wget library : For downloading dataset resources .</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-Data Augmentation:</a:t>
            </a:r>
          </a:p>
          <a:p>
            <a:pPr>
              <a:lnSpc>
                <a:spcPts val="2186"/>
              </a:lnSpc>
            </a:pPr>
            <a:r>
              <a:rPr lang="en-US" dirty="0">
                <a:solidFill>
                  <a:srgbClr val="F9EEE7"/>
                </a:solidFill>
                <a:latin typeface="Quattrocento" pitchFamily="34" charset="0"/>
                <a:ea typeface="Quattrocento" pitchFamily="34" charset="-122"/>
                <a:cs typeface="Quattrocento" pitchFamily="34" charset="-120"/>
              </a:rPr>
              <a:t>We started with a dataset of 5 after data augmentation it expanded into 10,000 images to Improve model generalization and performance</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-Base Model Selection</a:t>
            </a:r>
            <a:r>
              <a:rPr lang="en-US" sz="1750" dirty="0">
                <a:solidFill>
                  <a:srgbClr val="F9EEE7"/>
                </a:solidFill>
                <a:latin typeface="Quattrocento" pitchFamily="34" charset="0"/>
                <a:ea typeface="Quattrocento" pitchFamily="34" charset="-122"/>
                <a:cs typeface="Quattrocento" pitchFamily="34" charset="-120"/>
              </a:rPr>
              <a:t>:   getting  Stable Diffusion V2.1-768px by using huggingface_hub library: To access and download the model</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-DreamBooth Fine-Tuning: </a:t>
            </a: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dirty="0">
                <a:solidFill>
                  <a:srgbClr val="F9EEE7"/>
                </a:solidFill>
                <a:latin typeface="Quattrocento" pitchFamily="34" charset="0"/>
                <a:ea typeface="Quattrocento" pitchFamily="34" charset="-122"/>
                <a:cs typeface="Quattrocento" pitchFamily="34" charset="-120"/>
              </a:rPr>
              <a:t>• Class-specific training on augmented dataset</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Adjusting model weights to recognize interior design styles</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Iterative fine-tuning with performance monitoring</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181760" y="1709356"/>
            <a:ext cx="9933503" cy="1803797"/>
          </a:xfrm>
          <a:prstGeom prst="rect">
            <a:avLst/>
          </a:prstGeom>
          <a:noFill/>
          <a:ln/>
        </p:spPr>
        <p:txBody>
          <a:bodyPr wrap="square" rtlCol="0" anchor="t"/>
          <a:lstStyle/>
          <a:p>
            <a:pPr marL="571500" indent="-571500">
              <a:lnSpc>
                <a:spcPts val="7101"/>
              </a:lnSpc>
              <a:buFont typeface="Courier New" panose="02070309020205020404" pitchFamily="49" charset="0"/>
              <a:buChar char="o"/>
            </a:pPr>
            <a:r>
              <a:rPr lang="en-US" sz="3600" dirty="0">
                <a:solidFill>
                  <a:srgbClr val="FFD9BE"/>
                </a:solidFill>
                <a:latin typeface="Quattrocento" pitchFamily="34" charset="0"/>
                <a:ea typeface="Quattrocento" pitchFamily="34" charset="-122"/>
                <a:cs typeface="Quattrocento" pitchFamily="34" charset="-120"/>
              </a:rPr>
              <a:t>Revolutionizing Interior Design </a:t>
            </a:r>
            <a:endParaRPr lang="en-US" sz="3600" dirty="0"/>
          </a:p>
        </p:txBody>
      </p:sp>
      <p:pic>
        <p:nvPicPr>
          <p:cNvPr id="5" name="Image 0" descr="preencoded.png"/>
          <p:cNvPicPr>
            <a:picLocks noChangeAspect="1"/>
          </p:cNvPicPr>
          <p:nvPr/>
        </p:nvPicPr>
        <p:blipFill>
          <a:blip r:embed="rId3"/>
          <a:stretch>
            <a:fillRect/>
          </a:stretch>
        </p:blipFill>
        <p:spPr>
          <a:xfrm>
            <a:off x="2348389" y="3456861"/>
            <a:ext cx="555427" cy="555427"/>
          </a:xfrm>
          <a:prstGeom prst="rect">
            <a:avLst/>
          </a:prstGeom>
        </p:spPr>
      </p:pic>
      <p:sp>
        <p:nvSpPr>
          <p:cNvPr id="6" name="Text 3"/>
          <p:cNvSpPr/>
          <p:nvPr/>
        </p:nvSpPr>
        <p:spPr>
          <a:xfrm>
            <a:off x="2348389" y="4234458"/>
            <a:ext cx="2233374" cy="653653"/>
          </a:xfrm>
          <a:prstGeom prst="rect">
            <a:avLst/>
          </a:prstGeom>
          <a:noFill/>
          <a:ln/>
        </p:spPr>
        <p:txBody>
          <a:bodyPr wrap="squar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Creative Assistance</a:t>
            </a:r>
            <a:endParaRPr lang="en-US" sz="2058" dirty="0"/>
          </a:p>
        </p:txBody>
      </p:sp>
      <p:sp>
        <p:nvSpPr>
          <p:cNvPr id="7" name="Text 4"/>
          <p:cNvSpPr/>
          <p:nvPr/>
        </p:nvSpPr>
        <p:spPr>
          <a:xfrm>
            <a:off x="2348389" y="5021342"/>
            <a:ext cx="2233374" cy="1999536"/>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We strive to provide users with AI-powered tools that assist in generating innovative and unique design ideas</a:t>
            </a:r>
            <a:endParaRPr lang="en-US" sz="1750" dirty="0"/>
          </a:p>
        </p:txBody>
      </p:sp>
      <p:pic>
        <p:nvPicPr>
          <p:cNvPr id="8" name="Image 1" descr="preencoded.png"/>
          <p:cNvPicPr>
            <a:picLocks noChangeAspect="1"/>
          </p:cNvPicPr>
          <p:nvPr/>
        </p:nvPicPr>
        <p:blipFill>
          <a:blip r:embed="rId4"/>
          <a:stretch>
            <a:fillRect/>
          </a:stretch>
        </p:blipFill>
        <p:spPr>
          <a:xfrm>
            <a:off x="4915019" y="3456861"/>
            <a:ext cx="555427" cy="555427"/>
          </a:xfrm>
          <a:prstGeom prst="rect">
            <a:avLst/>
          </a:prstGeom>
        </p:spPr>
      </p:pic>
      <p:sp>
        <p:nvSpPr>
          <p:cNvPr id="9" name="Text 5"/>
          <p:cNvSpPr/>
          <p:nvPr/>
        </p:nvSpPr>
        <p:spPr>
          <a:xfrm>
            <a:off x="4915019" y="4234458"/>
            <a:ext cx="2233493" cy="653653"/>
          </a:xfrm>
          <a:prstGeom prst="rect">
            <a:avLst/>
          </a:prstGeom>
          <a:noFill/>
          <a:ln/>
        </p:spPr>
        <p:txBody>
          <a:bodyPr wrap="squar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Inspiration &amp; Visualization</a:t>
            </a:r>
            <a:endParaRPr lang="en-US" sz="2058" dirty="0"/>
          </a:p>
        </p:txBody>
      </p:sp>
      <p:sp>
        <p:nvSpPr>
          <p:cNvPr id="10" name="Text 6"/>
          <p:cNvSpPr/>
          <p:nvPr/>
        </p:nvSpPr>
        <p:spPr>
          <a:xfrm>
            <a:off x="4915019" y="5021342"/>
            <a:ext cx="2233493" cy="1999536"/>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Our platform enables users to easily visualize and explore different interior design styles and ideas.</a:t>
            </a:r>
            <a:endParaRPr lang="en-US" sz="1750" dirty="0"/>
          </a:p>
        </p:txBody>
      </p:sp>
      <p:pic>
        <p:nvPicPr>
          <p:cNvPr id="11" name="Image 2" descr="preencoded.png"/>
          <p:cNvPicPr>
            <a:picLocks noChangeAspect="1"/>
          </p:cNvPicPr>
          <p:nvPr/>
        </p:nvPicPr>
        <p:blipFill>
          <a:blip r:embed="rId5"/>
          <a:stretch>
            <a:fillRect/>
          </a:stretch>
        </p:blipFill>
        <p:spPr>
          <a:xfrm>
            <a:off x="7481768" y="3456861"/>
            <a:ext cx="555427" cy="555427"/>
          </a:xfrm>
          <a:prstGeom prst="rect">
            <a:avLst/>
          </a:prstGeom>
        </p:spPr>
      </p:pic>
      <p:sp>
        <p:nvSpPr>
          <p:cNvPr id="12" name="Text 7"/>
          <p:cNvSpPr/>
          <p:nvPr/>
        </p:nvSpPr>
        <p:spPr>
          <a:xfrm>
            <a:off x="7481768" y="4234458"/>
            <a:ext cx="2233374" cy="653653"/>
          </a:xfrm>
          <a:prstGeom prst="rect">
            <a:avLst/>
          </a:prstGeom>
          <a:noFill/>
          <a:ln/>
        </p:spPr>
        <p:txBody>
          <a:bodyPr wrap="squar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Virtual Reality Experience</a:t>
            </a:r>
            <a:endParaRPr lang="en-US" sz="2058" dirty="0"/>
          </a:p>
        </p:txBody>
      </p:sp>
      <p:sp>
        <p:nvSpPr>
          <p:cNvPr id="13" name="Text 8"/>
          <p:cNvSpPr/>
          <p:nvPr/>
        </p:nvSpPr>
        <p:spPr>
          <a:xfrm>
            <a:off x="7481768" y="5021342"/>
            <a:ext cx="2233374" cy="1999536"/>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Immerse yourself in virtual spaces to experience the design firsthand before the physical implementation</a:t>
            </a:r>
            <a:endParaRPr lang="en-US" sz="1750" dirty="0"/>
          </a:p>
        </p:txBody>
      </p:sp>
      <p:pic>
        <p:nvPicPr>
          <p:cNvPr id="14" name="Image 3" descr="preencoded.png"/>
          <p:cNvPicPr>
            <a:picLocks noChangeAspect="1"/>
          </p:cNvPicPr>
          <p:nvPr/>
        </p:nvPicPr>
        <p:blipFill>
          <a:blip r:embed="rId6"/>
          <a:stretch>
            <a:fillRect/>
          </a:stretch>
        </p:blipFill>
        <p:spPr>
          <a:xfrm>
            <a:off x="10048399" y="3456861"/>
            <a:ext cx="555427" cy="555427"/>
          </a:xfrm>
          <a:prstGeom prst="rect">
            <a:avLst/>
          </a:prstGeom>
        </p:spPr>
      </p:pic>
      <p:sp>
        <p:nvSpPr>
          <p:cNvPr id="15" name="Text 9"/>
          <p:cNvSpPr/>
          <p:nvPr/>
        </p:nvSpPr>
        <p:spPr>
          <a:xfrm>
            <a:off x="10048399" y="4234458"/>
            <a:ext cx="2233493" cy="326827"/>
          </a:xfrm>
          <a:prstGeom prst="rect">
            <a:avLst/>
          </a:prstGeom>
          <a:noFill/>
          <a:ln/>
        </p:spPr>
        <p:txBody>
          <a:bodyPr wrap="none" rtlCol="0" anchor="t"/>
          <a:lstStyle/>
          <a:p>
            <a:pPr marL="0" indent="0" algn="l">
              <a:lnSpc>
                <a:spcPts val="2573"/>
              </a:lnSpc>
              <a:buNone/>
            </a:pPr>
            <a:r>
              <a:rPr lang="en-US" sz="2058" dirty="0">
                <a:solidFill>
                  <a:srgbClr val="FFD9BE"/>
                </a:solidFill>
                <a:latin typeface="Quattrocento" pitchFamily="34" charset="0"/>
                <a:ea typeface="Quattrocento" pitchFamily="34" charset="-122"/>
                <a:cs typeface="Quattrocento" pitchFamily="34" charset="-120"/>
              </a:rPr>
              <a:t>Stay Up-to-Date</a:t>
            </a:r>
            <a:endParaRPr lang="en-US" sz="2058" dirty="0"/>
          </a:p>
        </p:txBody>
      </p:sp>
      <p:sp>
        <p:nvSpPr>
          <p:cNvPr id="16" name="Text 10"/>
          <p:cNvSpPr/>
          <p:nvPr/>
        </p:nvSpPr>
        <p:spPr>
          <a:xfrm>
            <a:off x="10048399" y="4694515"/>
            <a:ext cx="2233493" cy="1333024"/>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We keep you informed about the latest interior design trends.</a:t>
            </a:r>
            <a:endParaRPr lang="en-US" sz="1750" dirty="0"/>
          </a:p>
        </p:txBody>
      </p:sp>
      <p:sp>
        <p:nvSpPr>
          <p:cNvPr id="17" name="Text 2">
            <a:extLst>
              <a:ext uri="{FF2B5EF4-FFF2-40B4-BE49-F238E27FC236}">
                <a16:creationId xmlns:a16="http://schemas.microsoft.com/office/drawing/2014/main" id="{E1EE5D9C-C962-3ACC-3E91-65B5B056BA75}"/>
              </a:ext>
            </a:extLst>
          </p:cNvPr>
          <p:cNvSpPr/>
          <p:nvPr/>
        </p:nvSpPr>
        <p:spPr>
          <a:xfrm>
            <a:off x="737506" y="555307"/>
            <a:ext cx="6837283" cy="653415"/>
          </a:xfrm>
          <a:prstGeom prst="rect">
            <a:avLst/>
          </a:prstGeom>
          <a:noFill/>
          <a:ln/>
        </p:spPr>
        <p:txBody>
          <a:bodyPr wrap="none" rtlCol="0" anchor="t"/>
          <a:lstStyle/>
          <a:p>
            <a:pPr marL="0" indent="0">
              <a:lnSpc>
                <a:spcPts val="5146"/>
              </a:lnSpc>
              <a:buNone/>
            </a:pPr>
            <a:r>
              <a:rPr lang="en-US" sz="5400" dirty="0">
                <a:solidFill>
                  <a:srgbClr val="FFD9BE"/>
                </a:solidFill>
                <a:latin typeface="Quattrocento" pitchFamily="34" charset="0"/>
              </a:rPr>
              <a:t>Introduction</a:t>
            </a:r>
            <a:endParaRPr lang="en-US" sz="4800" dirty="0"/>
          </a:p>
        </p:txBody>
      </p:sp>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sz="2160"/>
          </a:p>
        </p:txBody>
      </p:sp>
      <p:sp>
        <p:nvSpPr>
          <p:cNvPr id="3" name="Shape 1"/>
          <p:cNvSpPr/>
          <p:nvPr/>
        </p:nvSpPr>
        <p:spPr>
          <a:xfrm>
            <a:off x="0" y="0"/>
            <a:ext cx="14630400" cy="8229600"/>
          </a:xfrm>
          <a:prstGeom prst="rect">
            <a:avLst/>
          </a:prstGeom>
          <a:solidFill>
            <a:srgbClr val="123332"/>
          </a:solidFill>
          <a:ln/>
        </p:spPr>
        <p:txBody>
          <a:bodyPr/>
          <a:lstStyle/>
          <a:p>
            <a:endParaRPr lang="en-US" sz="2160"/>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200" y="1100258"/>
            <a:ext cx="5813584" cy="653416"/>
          </a:xfrm>
          <a:prstGeom prst="rect">
            <a:avLst/>
          </a:prstGeom>
          <a:noFill/>
          <a:ln/>
        </p:spPr>
        <p:txBody>
          <a:bodyPr wrap="none" rtlCol="0" anchor="t"/>
          <a:lstStyle/>
          <a:p>
            <a:pPr>
              <a:lnSpc>
                <a:spcPts val="2573"/>
              </a:lnSpc>
            </a:pPr>
            <a:r>
              <a:rPr lang="en-US" sz="4400" dirty="0">
                <a:solidFill>
                  <a:srgbClr val="FFD9BE"/>
                </a:solidFill>
                <a:latin typeface="Quattrocento" pitchFamily="34" charset="0"/>
                <a:ea typeface="Quattrocento" pitchFamily="34" charset="-122"/>
                <a:cs typeface="Quattrocento" pitchFamily="34" charset="-120"/>
              </a:rPr>
              <a:t>Training process </a:t>
            </a:r>
            <a:endParaRPr lang="en-US" sz="4400" dirty="0"/>
          </a:p>
        </p:txBody>
      </p:sp>
      <p:sp>
        <p:nvSpPr>
          <p:cNvPr id="9" name="Text 6"/>
          <p:cNvSpPr/>
          <p:nvPr/>
        </p:nvSpPr>
        <p:spPr>
          <a:xfrm>
            <a:off x="1074895" y="1636837"/>
            <a:ext cx="8830633" cy="6360751"/>
          </a:xfrm>
          <a:prstGeom prst="rect">
            <a:avLst/>
          </a:prstGeom>
          <a:noFill/>
          <a:ln/>
        </p:spPr>
        <p:txBody>
          <a:bodyPr wrap="square" rtlCol="0" anchor="t"/>
          <a:lstStyle/>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-ControlNet Integration:</a:t>
            </a: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 Incorporating user-defined constraints</a:t>
            </a: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 Training ControlNet layers alongside main model</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-Hyperparameter Optimization:</a:t>
            </a: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adjust</a:t>
            </a: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 Learning rate: How quickly the model learns</a:t>
            </a: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 Batch size: Amount of data processed at once</a:t>
            </a: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 Number of training epochs</a:t>
            </a:r>
          </a:p>
          <a:p>
            <a:pPr>
              <a:lnSpc>
                <a:spcPts val="2624"/>
              </a:lnSpc>
            </a:pPr>
            <a:endParaRPr lang="en-US" sz="1750" b="1"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-Model Validation:</a:t>
            </a: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Cross-validation on held-out dataset</a:t>
            </a:r>
          </a:p>
          <a:p>
            <a:pPr>
              <a:lnSpc>
                <a:spcPts val="2624"/>
              </a:lnSpc>
            </a:pPr>
            <a:r>
              <a:rPr lang="en-US" sz="1750" b="1" dirty="0">
                <a:solidFill>
                  <a:srgbClr val="F9EEE7"/>
                </a:solidFill>
                <a:latin typeface="Quattrocento" pitchFamily="34" charset="0"/>
                <a:ea typeface="Quattrocento" pitchFamily="34" charset="-122"/>
                <a:cs typeface="Quattrocento" pitchFamily="34" charset="-120"/>
              </a:rPr>
              <a:t>Real-world testing with diverse interior design scenarios</a:t>
            </a: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dirty="0">
                <a:solidFill>
                  <a:srgbClr val="F9EEE7"/>
                </a:solidFill>
                <a:latin typeface="Quattrocento" pitchFamily="34" charset="0"/>
                <a:ea typeface="Quattrocento" pitchFamily="34" charset="-122"/>
                <a:cs typeface="Quattrocento" pitchFamily="34" charset="-120"/>
              </a:rPr>
              <a:t>-Model Deployment:</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Preparing the model for production using huggingface_hub or </a:t>
            </a:r>
            <a:r>
              <a:rPr lang="en-US" sz="1750" dirty="0" err="1">
                <a:solidFill>
                  <a:srgbClr val="F9EEE7"/>
                </a:solidFill>
                <a:latin typeface="Quattrocento" pitchFamily="34" charset="0"/>
                <a:ea typeface="Quattrocento" pitchFamily="34" charset="-122"/>
                <a:cs typeface="Quattrocento" pitchFamily="34" charset="-120"/>
              </a:rPr>
              <a:t>webUi</a:t>
            </a: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p:txBody>
      </p:sp>
    </p:spTree>
    <p:extLst>
      <p:ext uri="{BB962C8B-B14F-4D97-AF65-F5344CB8AC3E}">
        <p14:creationId xmlns:p14="http://schemas.microsoft.com/office/powerpoint/2010/main" val="1339718029"/>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sz="2160"/>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7" name="Text 4"/>
          <p:cNvSpPr/>
          <p:nvPr/>
        </p:nvSpPr>
        <p:spPr>
          <a:xfrm>
            <a:off x="1027629" y="2390775"/>
            <a:ext cx="111085" cy="392074"/>
          </a:xfrm>
          <a:prstGeom prst="rect">
            <a:avLst/>
          </a:prstGeom>
          <a:noFill/>
          <a:ln/>
        </p:spPr>
        <p:txBody>
          <a:bodyPr wrap="none" rtlCol="0" anchor="t"/>
          <a:lstStyle/>
          <a:p>
            <a:pPr algn="ctr">
              <a:lnSpc>
                <a:spcPts val="3088"/>
              </a:lnSpc>
            </a:pPr>
            <a:endParaRPr lang="en-US" sz="2470" dirty="0"/>
          </a:p>
        </p:txBody>
      </p:sp>
      <p:sp>
        <p:nvSpPr>
          <p:cNvPr id="12" name="Text 9"/>
          <p:cNvSpPr/>
          <p:nvPr/>
        </p:nvSpPr>
        <p:spPr>
          <a:xfrm>
            <a:off x="1027629" y="1224461"/>
            <a:ext cx="3488174" cy="326827"/>
          </a:xfrm>
          <a:prstGeom prst="rect">
            <a:avLst/>
          </a:prstGeom>
          <a:noFill/>
          <a:ln/>
        </p:spPr>
        <p:txBody>
          <a:bodyPr wrap="none" rtlCol="0" anchor="t"/>
          <a:lstStyle/>
          <a:p>
            <a:pPr>
              <a:lnSpc>
                <a:spcPts val="2573"/>
              </a:lnSpc>
            </a:pPr>
            <a:r>
              <a:rPr lang="en-US" sz="4000" dirty="0">
                <a:solidFill>
                  <a:srgbClr val="FFD9BE"/>
                </a:solidFill>
                <a:latin typeface="Quattrocento" pitchFamily="34" charset="0"/>
                <a:ea typeface="Quattrocento" pitchFamily="34" charset="-122"/>
                <a:cs typeface="Quattrocento" pitchFamily="34" charset="-120"/>
              </a:rPr>
              <a:t>Computational Requirements</a:t>
            </a:r>
            <a:endParaRPr lang="en-US" sz="4000" dirty="0"/>
          </a:p>
        </p:txBody>
      </p:sp>
      <p:sp>
        <p:nvSpPr>
          <p:cNvPr id="13" name="Text 10"/>
          <p:cNvSpPr/>
          <p:nvPr/>
        </p:nvSpPr>
        <p:spPr>
          <a:xfrm>
            <a:off x="1138714" y="1996672"/>
            <a:ext cx="8843063" cy="5787545"/>
          </a:xfrm>
          <a:prstGeom prst="rect">
            <a:avLst/>
          </a:prstGeom>
          <a:noFill/>
          <a:ln/>
        </p:spPr>
        <p:txBody>
          <a:bodyPr wrap="square" rtlCol="0" anchor="t"/>
          <a:lstStyle/>
          <a:p>
            <a:pPr>
              <a:lnSpc>
                <a:spcPts val="2624"/>
              </a:lnSpc>
            </a:pPr>
            <a:r>
              <a:rPr lang="en-US" sz="1750" dirty="0">
                <a:solidFill>
                  <a:srgbClr val="F9EEE7"/>
                </a:solidFill>
                <a:latin typeface="Quattrocento" pitchFamily="34" charset="0"/>
                <a:ea typeface="Quattrocento" pitchFamily="34" charset="-122"/>
                <a:cs typeface="Quattrocento" pitchFamily="34" charset="-120"/>
              </a:rPr>
              <a:t>Hardware Requirements:</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High-performance GPUs (e.g., NVIDIA A100 or equivalent)</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Minimum 4 GB GPU memory</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- 8 GB+ system RAM</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Multi-core CPU (16+ cores recommended)</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Fast SSD storage for dataset and model checkpoints</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dirty="0">
                <a:solidFill>
                  <a:srgbClr val="F9EEE7"/>
                </a:solidFill>
                <a:latin typeface="Quattrocento" pitchFamily="34" charset="0"/>
                <a:ea typeface="Quattrocento" pitchFamily="34" charset="-122"/>
                <a:cs typeface="Quattrocento" pitchFamily="34" charset="-120"/>
              </a:rPr>
              <a:t>- Software Environment:</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CUDA-enabled environment for GPU acceleration</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Python 3.7+</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PyTorch and TensorFlow frameworks</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Docker for containerization (optional but recommended)</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r>
              <a:rPr lang="en-US" sz="1750" dirty="0">
                <a:solidFill>
                  <a:srgbClr val="F9EEE7"/>
                </a:solidFill>
                <a:latin typeface="Quattrocento" pitchFamily="34" charset="0"/>
                <a:ea typeface="Quattrocento" pitchFamily="34" charset="-122"/>
                <a:cs typeface="Quattrocento" pitchFamily="34" charset="-120"/>
              </a:rPr>
              <a:t>-Inference (Generation) Phase:</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Real-time generation requires at least 8GB GPU memory</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CPU inference possible but significantly slower</a:t>
            </a:r>
          </a:p>
          <a:p>
            <a:pPr>
              <a:lnSpc>
                <a:spcPts val="2624"/>
              </a:lnSpc>
            </a:pPr>
            <a:r>
              <a:rPr lang="en-US" sz="1750" dirty="0">
                <a:solidFill>
                  <a:srgbClr val="F9EEE7"/>
                </a:solidFill>
                <a:latin typeface="Quattrocento" pitchFamily="34" charset="0"/>
                <a:ea typeface="Quattrocento" pitchFamily="34" charset="-122"/>
                <a:cs typeface="Quattrocento" pitchFamily="34" charset="-120"/>
              </a:rPr>
              <a:t>   - Optimized for batch processing of multiple requests</a:t>
            </a: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a:p>
            <a:pPr>
              <a:lnSpc>
                <a:spcPts val="2624"/>
              </a:lnSpc>
            </a:pPr>
            <a:endParaRPr lang="en-US" sz="1750" dirty="0">
              <a:solidFill>
                <a:srgbClr val="F9EEE7"/>
              </a:solidFill>
              <a:latin typeface="Quattrocento" pitchFamily="34" charset="0"/>
              <a:ea typeface="Quattrocento" pitchFamily="34" charset="-122"/>
              <a:cs typeface="Quattrocento" pitchFamily="34" charset="-120"/>
            </a:endParaRPr>
          </a:p>
        </p:txBody>
      </p:sp>
    </p:spTree>
    <p:extLst>
      <p:ext uri="{BB962C8B-B14F-4D97-AF65-F5344CB8AC3E}">
        <p14:creationId xmlns:p14="http://schemas.microsoft.com/office/powerpoint/2010/main" val="4040198965"/>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276447" y="3211979"/>
            <a:ext cx="7415927" cy="2004060"/>
          </a:xfrm>
          <a:prstGeom prst="rect">
            <a:avLst/>
          </a:prstGeom>
          <a:noFill/>
          <a:ln/>
        </p:spPr>
        <p:txBody>
          <a:bodyPr wrap="square" rtlCol="0" anchor="t"/>
          <a:lstStyle/>
          <a:p>
            <a:pPr marL="0" indent="0">
              <a:lnSpc>
                <a:spcPts val="7890"/>
              </a:lnSpc>
              <a:buNone/>
            </a:pPr>
            <a:r>
              <a:rPr lang="en-US" sz="6312" dirty="0">
                <a:solidFill>
                  <a:srgbClr val="FFD9BE"/>
                </a:solidFill>
                <a:latin typeface="Quattrocento" pitchFamily="34" charset="0"/>
                <a:ea typeface="Quattrocento" pitchFamily="34" charset="-122"/>
                <a:cs typeface="Quattrocento" pitchFamily="34" charset="-120"/>
              </a:rPr>
              <a:t>Stable Diffusion Interface Guide</a:t>
            </a:r>
            <a:endParaRPr lang="en-US" sz="6312" dirty="0"/>
          </a:p>
        </p:txBody>
      </p:sp>
      <p:pic>
        <p:nvPicPr>
          <p:cNvPr id="12" name="Picture 11" descr="A screenshot of a computer&#10;&#10;Description automatically generated">
            <a:extLst>
              <a:ext uri="{FF2B5EF4-FFF2-40B4-BE49-F238E27FC236}">
                <a16:creationId xmlns:a16="http://schemas.microsoft.com/office/drawing/2014/main" id="{A185F073-3E9A-98D1-1CDA-6B11F6E193DC}"/>
              </a:ext>
            </a:extLst>
          </p:cNvPr>
          <p:cNvPicPr>
            <a:picLocks noChangeAspect="1"/>
          </p:cNvPicPr>
          <p:nvPr/>
        </p:nvPicPr>
        <p:blipFill>
          <a:blip r:embed="rId3"/>
          <a:stretch>
            <a:fillRect/>
          </a:stretch>
        </p:blipFill>
        <p:spPr>
          <a:xfrm>
            <a:off x="6347638" y="457200"/>
            <a:ext cx="8006316" cy="7431277"/>
          </a:xfrm>
          <a:prstGeom prst="rect">
            <a:avLst/>
          </a:prstGeom>
        </p:spPr>
      </p:pic>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5" name="Text 2"/>
          <p:cNvSpPr/>
          <p:nvPr/>
        </p:nvSpPr>
        <p:spPr>
          <a:xfrm>
            <a:off x="1485082" y="1459531"/>
            <a:ext cx="5809059" cy="726043"/>
          </a:xfrm>
          <a:prstGeom prst="rect">
            <a:avLst/>
          </a:prstGeom>
          <a:noFill/>
          <a:ln/>
        </p:spPr>
        <p:txBody>
          <a:bodyPr wrap="none" rtlCol="0" anchor="t"/>
          <a:lstStyle/>
          <a:p>
            <a:pPr marL="685800" indent="-685800">
              <a:lnSpc>
                <a:spcPts val="5718"/>
              </a:lnSpc>
              <a:buFont typeface="Arial" panose="020B0604020202020204" pitchFamily="34" charset="0"/>
              <a:buChar char="•"/>
            </a:pPr>
            <a:r>
              <a:rPr lang="en-US" sz="4574" dirty="0">
                <a:solidFill>
                  <a:srgbClr val="FFD9BE"/>
                </a:solidFill>
                <a:latin typeface="Quattrocento" pitchFamily="34" charset="0"/>
                <a:ea typeface="Quattrocento" pitchFamily="34" charset="-122"/>
                <a:cs typeface="Quattrocento" pitchFamily="34" charset="-120"/>
              </a:rPr>
              <a:t>Top Section Overview</a:t>
            </a:r>
            <a:endParaRPr lang="en-US" sz="4574" dirty="0"/>
          </a:p>
        </p:txBody>
      </p:sp>
      <p:sp>
        <p:nvSpPr>
          <p:cNvPr id="6" name="Shape 3"/>
          <p:cNvSpPr/>
          <p:nvPr/>
        </p:nvSpPr>
        <p:spPr>
          <a:xfrm>
            <a:off x="968693" y="5308521"/>
            <a:ext cx="12692896" cy="1794986"/>
          </a:xfrm>
          <a:prstGeom prst="roundRect">
            <a:avLst>
              <a:gd name="adj" fmla="val 4126"/>
            </a:avLst>
          </a:prstGeom>
          <a:solidFill>
            <a:srgbClr val="234A49"/>
          </a:solidFill>
          <a:ln/>
        </p:spPr>
      </p:sp>
      <p:sp>
        <p:nvSpPr>
          <p:cNvPr id="7" name="Text 4"/>
          <p:cNvSpPr/>
          <p:nvPr/>
        </p:nvSpPr>
        <p:spPr>
          <a:xfrm>
            <a:off x="1215509" y="5555337"/>
            <a:ext cx="3665101" cy="363141"/>
          </a:xfrm>
          <a:prstGeom prst="rect">
            <a:avLst/>
          </a:prstGeom>
          <a:noFill/>
          <a:ln/>
        </p:spPr>
        <p:txBody>
          <a:bodyPr wrap="none" rtlCol="0" anchor="t"/>
          <a:lstStyle/>
          <a:p>
            <a:pPr marL="0" indent="0">
              <a:lnSpc>
                <a:spcPts val="2859"/>
              </a:lnSpc>
              <a:buNone/>
            </a:pPr>
            <a:r>
              <a:rPr lang="en-US" sz="2800" dirty="0">
                <a:solidFill>
                  <a:srgbClr val="FFD9BE"/>
                </a:solidFill>
                <a:latin typeface="Quattrocento" pitchFamily="34" charset="0"/>
                <a:ea typeface="Quattrocento" pitchFamily="34" charset="-122"/>
                <a:cs typeface="Quattrocento" pitchFamily="34" charset="-120"/>
              </a:rPr>
              <a:t>Stable Diffusion Checkpoint</a:t>
            </a:r>
            <a:endParaRPr lang="en-US" sz="2800" dirty="0"/>
          </a:p>
        </p:txBody>
      </p:sp>
      <p:sp>
        <p:nvSpPr>
          <p:cNvPr id="8" name="Text 5"/>
          <p:cNvSpPr/>
          <p:nvPr/>
        </p:nvSpPr>
        <p:spPr>
          <a:xfrm>
            <a:off x="1215509" y="6066592"/>
            <a:ext cx="12199263" cy="790099"/>
          </a:xfrm>
          <a:prstGeom prst="rect">
            <a:avLst/>
          </a:prstGeom>
          <a:noFill/>
          <a:ln/>
        </p:spPr>
        <p:txBody>
          <a:bodyPr wrap="square" rtlCol="0" anchor="t"/>
          <a:lstStyle/>
          <a:p>
            <a:pPr marL="0" indent="0">
              <a:lnSpc>
                <a:spcPts val="3110"/>
              </a:lnSpc>
              <a:buNone/>
            </a:pPr>
            <a:r>
              <a:rPr lang="en-US" sz="2400" dirty="0">
                <a:solidFill>
                  <a:srgbClr val="F9EEE7"/>
                </a:solidFill>
                <a:latin typeface="Quattrocento" pitchFamily="34" charset="0"/>
                <a:ea typeface="Quattrocento" pitchFamily="34" charset="-122"/>
                <a:cs typeface="Quattrocento" pitchFamily="34" charset="-120"/>
              </a:rPr>
              <a:t>This dropdown allows you to select the model checkpoint you want to use for image generation. The selected checkpoint is harmoni_final_1.ckpt.</a:t>
            </a:r>
            <a:endParaRPr lang="en-US" sz="2400" dirty="0"/>
          </a:p>
        </p:txBody>
      </p:sp>
      <p:pic>
        <p:nvPicPr>
          <p:cNvPr id="11" name="Picture 10" descr="A black and white text&#10;&#10;Description automatically generated with medium confidence">
            <a:extLst>
              <a:ext uri="{FF2B5EF4-FFF2-40B4-BE49-F238E27FC236}">
                <a16:creationId xmlns:a16="http://schemas.microsoft.com/office/drawing/2014/main" id="{4D8BA7AF-0CD3-8E1A-C416-D84FFF7164AC}"/>
              </a:ext>
            </a:extLst>
          </p:cNvPr>
          <p:cNvPicPr>
            <a:picLocks noChangeAspect="1"/>
          </p:cNvPicPr>
          <p:nvPr/>
        </p:nvPicPr>
        <p:blipFill>
          <a:blip r:embed="rId3"/>
          <a:stretch>
            <a:fillRect/>
          </a:stretch>
        </p:blipFill>
        <p:spPr>
          <a:xfrm>
            <a:off x="1485082" y="2631928"/>
            <a:ext cx="10729292" cy="2361471"/>
          </a:xfrm>
          <a:prstGeom prst="rect">
            <a:avLst/>
          </a:prstGeom>
        </p:spPr>
      </p:pic>
      <p:sp>
        <p:nvSpPr>
          <p:cNvPr id="12" name="Text 2">
            <a:extLst>
              <a:ext uri="{FF2B5EF4-FFF2-40B4-BE49-F238E27FC236}">
                <a16:creationId xmlns:a16="http://schemas.microsoft.com/office/drawing/2014/main" id="{87019254-8E6E-3689-32FE-31400D301A8A}"/>
              </a:ext>
            </a:extLst>
          </p:cNvPr>
          <p:cNvSpPr/>
          <p:nvPr/>
        </p:nvSpPr>
        <p:spPr>
          <a:xfrm>
            <a:off x="834013" y="425600"/>
            <a:ext cx="5809059" cy="726043"/>
          </a:xfrm>
          <a:prstGeom prst="rect">
            <a:avLst/>
          </a:prstGeom>
          <a:noFill/>
          <a:ln/>
        </p:spPr>
        <p:txBody>
          <a:bodyPr wrap="none" rtlCol="0" anchor="t"/>
          <a:lstStyle/>
          <a:p>
            <a:pPr>
              <a:lnSpc>
                <a:spcPts val="5718"/>
              </a:lnSpc>
            </a:pPr>
            <a:r>
              <a:rPr lang="en-US" sz="5400" dirty="0">
                <a:solidFill>
                  <a:srgbClr val="FFD9BE"/>
                </a:solidFill>
                <a:latin typeface="Quattrocento" pitchFamily="34" charset="0"/>
              </a:rPr>
              <a:t>How to use AI page</a:t>
            </a:r>
            <a:endParaRPr lang="en-US" sz="5400" dirty="0"/>
          </a:p>
        </p:txBody>
      </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881936" y="1231928"/>
            <a:ext cx="5809059" cy="726043"/>
          </a:xfrm>
          <a:prstGeom prst="rect">
            <a:avLst/>
          </a:prstGeom>
          <a:noFill/>
          <a:ln/>
        </p:spPr>
        <p:txBody>
          <a:bodyPr wrap="none" rtlCol="0" anchor="t"/>
          <a:lstStyle/>
          <a:p>
            <a:pPr marL="685800" indent="-685800">
              <a:lnSpc>
                <a:spcPts val="5718"/>
              </a:lnSpc>
              <a:buFont typeface="Arial" panose="020B0604020202020204" pitchFamily="34" charset="0"/>
              <a:buChar char="•"/>
            </a:pPr>
            <a:r>
              <a:rPr lang="en-US" sz="4574" dirty="0">
                <a:solidFill>
                  <a:srgbClr val="FFD9BE"/>
                </a:solidFill>
                <a:latin typeface="Quattrocento" pitchFamily="34" charset="0"/>
                <a:ea typeface="Quattrocento" pitchFamily="34" charset="-122"/>
                <a:cs typeface="Quattrocento" pitchFamily="34" charset="-120"/>
              </a:rPr>
              <a:t>Main Tabs Overview</a:t>
            </a:r>
            <a:endParaRPr lang="en-US" sz="4574" dirty="0"/>
          </a:p>
        </p:txBody>
      </p:sp>
      <p:sp>
        <p:nvSpPr>
          <p:cNvPr id="5" name="Shape 3"/>
          <p:cNvSpPr/>
          <p:nvPr/>
        </p:nvSpPr>
        <p:spPr>
          <a:xfrm>
            <a:off x="966263" y="4098775"/>
            <a:ext cx="555427" cy="555427"/>
          </a:xfrm>
          <a:prstGeom prst="roundRect">
            <a:avLst>
              <a:gd name="adj" fmla="val 13335"/>
            </a:avLst>
          </a:prstGeom>
          <a:solidFill>
            <a:srgbClr val="234A49"/>
          </a:solidFill>
          <a:ln/>
        </p:spPr>
      </p:sp>
      <p:sp>
        <p:nvSpPr>
          <p:cNvPr id="6" name="Text 4"/>
          <p:cNvSpPr/>
          <p:nvPr/>
        </p:nvSpPr>
        <p:spPr>
          <a:xfrm>
            <a:off x="1184672" y="4196383"/>
            <a:ext cx="123468" cy="348496"/>
          </a:xfrm>
          <a:prstGeom prst="rect">
            <a:avLst/>
          </a:prstGeom>
          <a:noFill/>
          <a:ln/>
        </p:spPr>
        <p:txBody>
          <a:bodyPr wrap="none" rtlCol="0" anchor="t"/>
          <a:lstStyle/>
          <a:p>
            <a:pPr marL="0" indent="0" algn="ctr">
              <a:lnSpc>
                <a:spcPts val="2744"/>
              </a:lnSpc>
              <a:buNone/>
            </a:pPr>
            <a:r>
              <a:rPr lang="en-US" sz="2744" dirty="0">
                <a:solidFill>
                  <a:srgbClr val="FFD9BE"/>
                </a:solidFill>
                <a:latin typeface="Quattrocento" pitchFamily="34" charset="0"/>
                <a:ea typeface="Quattrocento" pitchFamily="34" charset="-122"/>
                <a:cs typeface="Quattrocento" pitchFamily="34" charset="-120"/>
              </a:rPr>
              <a:t>1</a:t>
            </a:r>
            <a:endParaRPr lang="en-US" sz="2744" dirty="0"/>
          </a:p>
        </p:txBody>
      </p:sp>
      <p:sp>
        <p:nvSpPr>
          <p:cNvPr id="7" name="Text 5"/>
          <p:cNvSpPr/>
          <p:nvPr/>
        </p:nvSpPr>
        <p:spPr>
          <a:xfrm>
            <a:off x="1770936" y="4101967"/>
            <a:ext cx="2904530" cy="363141"/>
          </a:xfrm>
          <a:prstGeom prst="rect">
            <a:avLst/>
          </a:prstGeom>
          <a:noFill/>
          <a:ln/>
        </p:spPr>
        <p:txBody>
          <a:bodyPr wrap="none" rtlCol="0" anchor="t"/>
          <a:lstStyle/>
          <a:p>
            <a:pPr marL="0" indent="0">
              <a:lnSpc>
                <a:spcPts val="2859"/>
              </a:lnSpc>
              <a:buNone/>
            </a:pPr>
            <a:r>
              <a:rPr lang="en-US" sz="2800" dirty="0">
                <a:solidFill>
                  <a:srgbClr val="FFD9BE"/>
                </a:solidFill>
                <a:latin typeface="Quattrocento" pitchFamily="34" charset="0"/>
                <a:ea typeface="Quattrocento" pitchFamily="34" charset="-122"/>
                <a:cs typeface="Quattrocento" pitchFamily="34" charset="-120"/>
              </a:rPr>
              <a:t>txt2img</a:t>
            </a:r>
            <a:endParaRPr lang="en-US" sz="2287" dirty="0"/>
          </a:p>
        </p:txBody>
      </p:sp>
      <p:sp>
        <p:nvSpPr>
          <p:cNvPr id="8" name="Text 6"/>
          <p:cNvSpPr/>
          <p:nvPr/>
        </p:nvSpPr>
        <p:spPr>
          <a:xfrm>
            <a:off x="1770936" y="4545539"/>
            <a:ext cx="5420797" cy="790099"/>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This tab is for generating images from textual descriptions (prompts).</a:t>
            </a:r>
            <a:endParaRPr lang="en-US" sz="2000" dirty="0"/>
          </a:p>
        </p:txBody>
      </p:sp>
      <p:sp>
        <p:nvSpPr>
          <p:cNvPr id="9" name="Shape 7"/>
          <p:cNvSpPr/>
          <p:nvPr/>
        </p:nvSpPr>
        <p:spPr>
          <a:xfrm>
            <a:off x="7637572" y="4114800"/>
            <a:ext cx="555427" cy="555427"/>
          </a:xfrm>
          <a:prstGeom prst="roundRect">
            <a:avLst>
              <a:gd name="adj" fmla="val 13335"/>
            </a:avLst>
          </a:prstGeom>
          <a:solidFill>
            <a:srgbClr val="234A49"/>
          </a:solidFill>
          <a:ln/>
        </p:spPr>
      </p:sp>
      <p:sp>
        <p:nvSpPr>
          <p:cNvPr id="10" name="Text 8"/>
          <p:cNvSpPr/>
          <p:nvPr/>
        </p:nvSpPr>
        <p:spPr>
          <a:xfrm>
            <a:off x="7826762" y="4218265"/>
            <a:ext cx="186809" cy="348496"/>
          </a:xfrm>
          <a:prstGeom prst="rect">
            <a:avLst/>
          </a:prstGeom>
          <a:noFill/>
          <a:ln/>
        </p:spPr>
        <p:txBody>
          <a:bodyPr wrap="none" rtlCol="0" anchor="t"/>
          <a:lstStyle/>
          <a:p>
            <a:pPr marL="0" indent="0" algn="ctr">
              <a:lnSpc>
                <a:spcPts val="2744"/>
              </a:lnSpc>
              <a:buNone/>
            </a:pPr>
            <a:r>
              <a:rPr lang="en-US" sz="2744" dirty="0">
                <a:solidFill>
                  <a:srgbClr val="FFD9BE"/>
                </a:solidFill>
                <a:latin typeface="Quattrocento" pitchFamily="34" charset="0"/>
                <a:ea typeface="Quattrocento" pitchFamily="34" charset="-122"/>
                <a:cs typeface="Quattrocento" pitchFamily="34" charset="-120"/>
              </a:rPr>
              <a:t>2</a:t>
            </a:r>
            <a:endParaRPr lang="en-US" sz="2744" dirty="0"/>
          </a:p>
        </p:txBody>
      </p:sp>
      <p:sp>
        <p:nvSpPr>
          <p:cNvPr id="11" name="Text 9"/>
          <p:cNvSpPr/>
          <p:nvPr/>
        </p:nvSpPr>
        <p:spPr>
          <a:xfrm>
            <a:off x="8507169" y="4101967"/>
            <a:ext cx="2904530" cy="363141"/>
          </a:xfrm>
          <a:prstGeom prst="rect">
            <a:avLst/>
          </a:prstGeom>
          <a:noFill/>
          <a:ln/>
        </p:spPr>
        <p:txBody>
          <a:bodyPr wrap="none" rtlCol="0" anchor="t"/>
          <a:lstStyle/>
          <a:p>
            <a:pPr marL="0" indent="0">
              <a:lnSpc>
                <a:spcPts val="2859"/>
              </a:lnSpc>
              <a:buNone/>
            </a:pPr>
            <a:r>
              <a:rPr lang="en-US" sz="2800" dirty="0">
                <a:solidFill>
                  <a:srgbClr val="FFD9BE"/>
                </a:solidFill>
                <a:latin typeface="Quattrocento" pitchFamily="34" charset="0"/>
                <a:ea typeface="Quattrocento" pitchFamily="34" charset="-122"/>
                <a:cs typeface="Quattrocento" pitchFamily="34" charset="-120"/>
              </a:rPr>
              <a:t>img2img</a:t>
            </a:r>
            <a:endParaRPr lang="en-US" sz="2800" dirty="0"/>
          </a:p>
        </p:txBody>
      </p:sp>
      <p:sp>
        <p:nvSpPr>
          <p:cNvPr id="12" name="Text 10"/>
          <p:cNvSpPr/>
          <p:nvPr/>
        </p:nvSpPr>
        <p:spPr>
          <a:xfrm>
            <a:off x="8243340" y="4612408"/>
            <a:ext cx="5420797" cy="1185148"/>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This tab is used for generating images from other images by modifying the input image based on a textual description.</a:t>
            </a:r>
            <a:endParaRPr lang="en-US" sz="2000" dirty="0"/>
          </a:p>
        </p:txBody>
      </p:sp>
      <p:sp>
        <p:nvSpPr>
          <p:cNvPr id="13" name="Shape 11"/>
          <p:cNvSpPr/>
          <p:nvPr/>
        </p:nvSpPr>
        <p:spPr>
          <a:xfrm>
            <a:off x="968693" y="6207229"/>
            <a:ext cx="555427" cy="555427"/>
          </a:xfrm>
          <a:prstGeom prst="roundRect">
            <a:avLst>
              <a:gd name="adj" fmla="val 13335"/>
            </a:avLst>
          </a:prstGeom>
          <a:solidFill>
            <a:srgbClr val="234A49"/>
          </a:solidFill>
          <a:ln/>
        </p:spPr>
      </p:sp>
      <p:sp>
        <p:nvSpPr>
          <p:cNvPr id="14" name="Text 12"/>
          <p:cNvSpPr/>
          <p:nvPr/>
        </p:nvSpPr>
        <p:spPr>
          <a:xfrm>
            <a:off x="1151573" y="6310694"/>
            <a:ext cx="189667" cy="348496"/>
          </a:xfrm>
          <a:prstGeom prst="rect">
            <a:avLst/>
          </a:prstGeom>
          <a:noFill/>
          <a:ln/>
        </p:spPr>
        <p:txBody>
          <a:bodyPr wrap="none" rtlCol="0" anchor="t"/>
          <a:lstStyle/>
          <a:p>
            <a:pPr marL="0" indent="0" algn="ctr">
              <a:lnSpc>
                <a:spcPts val="2744"/>
              </a:lnSpc>
              <a:buNone/>
            </a:pPr>
            <a:r>
              <a:rPr lang="en-US" sz="2744" dirty="0">
                <a:solidFill>
                  <a:srgbClr val="FFD9BE"/>
                </a:solidFill>
                <a:latin typeface="Quattrocento" pitchFamily="34" charset="0"/>
                <a:ea typeface="Quattrocento" pitchFamily="34" charset="-122"/>
                <a:cs typeface="Quattrocento" pitchFamily="34" charset="-120"/>
              </a:rPr>
              <a:t>3</a:t>
            </a:r>
            <a:endParaRPr lang="en-US" sz="2744" dirty="0"/>
          </a:p>
        </p:txBody>
      </p:sp>
      <p:sp>
        <p:nvSpPr>
          <p:cNvPr id="15" name="Text 13"/>
          <p:cNvSpPr/>
          <p:nvPr/>
        </p:nvSpPr>
        <p:spPr>
          <a:xfrm>
            <a:off x="1770936" y="6207229"/>
            <a:ext cx="2904530" cy="363141"/>
          </a:xfrm>
          <a:prstGeom prst="rect">
            <a:avLst/>
          </a:prstGeom>
          <a:noFill/>
          <a:ln/>
        </p:spPr>
        <p:txBody>
          <a:bodyPr wrap="none" rtlCol="0" anchor="t"/>
          <a:lstStyle/>
          <a:p>
            <a:pPr marL="0" indent="0">
              <a:lnSpc>
                <a:spcPts val="2859"/>
              </a:lnSpc>
              <a:buNone/>
            </a:pPr>
            <a:r>
              <a:rPr lang="en-US" sz="2800" dirty="0">
                <a:solidFill>
                  <a:srgbClr val="FFD9BE"/>
                </a:solidFill>
                <a:latin typeface="Quattrocento" pitchFamily="34" charset="0"/>
                <a:ea typeface="Quattrocento" pitchFamily="34" charset="-122"/>
                <a:cs typeface="Quattrocento" pitchFamily="34" charset="-120"/>
              </a:rPr>
              <a:t>Extras</a:t>
            </a:r>
            <a:endParaRPr lang="en-US" sz="2287" dirty="0"/>
          </a:p>
        </p:txBody>
      </p:sp>
      <p:sp>
        <p:nvSpPr>
          <p:cNvPr id="16" name="Text 14"/>
          <p:cNvSpPr/>
          <p:nvPr/>
        </p:nvSpPr>
        <p:spPr>
          <a:xfrm>
            <a:off x="1770935" y="6659190"/>
            <a:ext cx="5420797" cy="790099"/>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Provides additional functionalities and settings for advanced usage.</a:t>
            </a:r>
            <a:endParaRPr lang="en-US" sz="2000" dirty="0"/>
          </a:p>
        </p:txBody>
      </p:sp>
      <p:sp>
        <p:nvSpPr>
          <p:cNvPr id="17" name="Shape 15"/>
          <p:cNvSpPr/>
          <p:nvPr/>
        </p:nvSpPr>
        <p:spPr>
          <a:xfrm>
            <a:off x="7637572" y="6292656"/>
            <a:ext cx="555427" cy="555427"/>
          </a:xfrm>
          <a:prstGeom prst="roundRect">
            <a:avLst>
              <a:gd name="adj" fmla="val 13335"/>
            </a:avLst>
          </a:prstGeom>
          <a:solidFill>
            <a:srgbClr val="234A49"/>
          </a:solidFill>
          <a:ln/>
        </p:spPr>
      </p:sp>
      <p:sp>
        <p:nvSpPr>
          <p:cNvPr id="18" name="Text 16"/>
          <p:cNvSpPr/>
          <p:nvPr/>
        </p:nvSpPr>
        <p:spPr>
          <a:xfrm>
            <a:off x="7826762" y="6388799"/>
            <a:ext cx="177046" cy="348496"/>
          </a:xfrm>
          <a:prstGeom prst="rect">
            <a:avLst/>
          </a:prstGeom>
          <a:noFill/>
          <a:ln/>
        </p:spPr>
        <p:txBody>
          <a:bodyPr wrap="none" rtlCol="0" anchor="t"/>
          <a:lstStyle/>
          <a:p>
            <a:pPr marL="0" indent="0" algn="ctr">
              <a:lnSpc>
                <a:spcPts val="2744"/>
              </a:lnSpc>
              <a:buNone/>
            </a:pPr>
            <a:r>
              <a:rPr lang="en-US" sz="2744" dirty="0">
                <a:solidFill>
                  <a:srgbClr val="FFD9BE"/>
                </a:solidFill>
                <a:latin typeface="Quattrocento" pitchFamily="34" charset="0"/>
                <a:ea typeface="Quattrocento" pitchFamily="34" charset="-122"/>
                <a:cs typeface="Quattrocento" pitchFamily="34" charset="-120"/>
              </a:rPr>
              <a:t>4</a:t>
            </a:r>
            <a:endParaRPr lang="en-US" sz="2744" dirty="0"/>
          </a:p>
        </p:txBody>
      </p:sp>
      <p:sp>
        <p:nvSpPr>
          <p:cNvPr id="19" name="Text 17"/>
          <p:cNvSpPr/>
          <p:nvPr/>
        </p:nvSpPr>
        <p:spPr>
          <a:xfrm>
            <a:off x="8315220" y="6207229"/>
            <a:ext cx="2904530" cy="363141"/>
          </a:xfrm>
          <a:prstGeom prst="rect">
            <a:avLst/>
          </a:prstGeom>
          <a:noFill/>
          <a:ln/>
        </p:spPr>
        <p:txBody>
          <a:bodyPr wrap="none" rtlCol="0" anchor="t"/>
          <a:lstStyle/>
          <a:p>
            <a:pPr marL="0" indent="0">
              <a:lnSpc>
                <a:spcPts val="2859"/>
              </a:lnSpc>
              <a:buNone/>
            </a:pPr>
            <a:r>
              <a:rPr lang="en-US" sz="2800" dirty="0">
                <a:solidFill>
                  <a:srgbClr val="FFD9BE"/>
                </a:solidFill>
                <a:latin typeface="Quattrocento" pitchFamily="34" charset="0"/>
                <a:ea typeface="Quattrocento" pitchFamily="34" charset="-122"/>
                <a:cs typeface="Quattrocento" pitchFamily="34" charset="-120"/>
              </a:rPr>
              <a:t>PNG Info</a:t>
            </a:r>
            <a:endParaRPr lang="en-US" sz="2800" dirty="0"/>
          </a:p>
        </p:txBody>
      </p:sp>
      <p:sp>
        <p:nvSpPr>
          <p:cNvPr id="20" name="Text 18"/>
          <p:cNvSpPr/>
          <p:nvPr/>
        </p:nvSpPr>
        <p:spPr>
          <a:xfrm>
            <a:off x="8315220" y="6733548"/>
            <a:ext cx="5420797" cy="790099"/>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Displays metadata and other information about generated images.</a:t>
            </a:r>
            <a:endParaRPr lang="en-US" sz="2000" dirty="0"/>
          </a:p>
        </p:txBody>
      </p:sp>
      <p:sp>
        <p:nvSpPr>
          <p:cNvPr id="22" name="Text 2">
            <a:extLst>
              <a:ext uri="{FF2B5EF4-FFF2-40B4-BE49-F238E27FC236}">
                <a16:creationId xmlns:a16="http://schemas.microsoft.com/office/drawing/2014/main" id="{4E6D59E1-E649-AE81-209D-6DAC3EFF8D38}"/>
              </a:ext>
            </a:extLst>
          </p:cNvPr>
          <p:cNvSpPr/>
          <p:nvPr/>
        </p:nvSpPr>
        <p:spPr>
          <a:xfrm>
            <a:off x="968693" y="344437"/>
            <a:ext cx="5809059" cy="726043"/>
          </a:xfrm>
          <a:prstGeom prst="rect">
            <a:avLst/>
          </a:prstGeom>
          <a:noFill/>
          <a:ln/>
        </p:spPr>
        <p:txBody>
          <a:bodyPr wrap="none" rtlCol="0" anchor="t"/>
          <a:lstStyle/>
          <a:p>
            <a:pPr>
              <a:lnSpc>
                <a:spcPts val="5718"/>
              </a:lnSpc>
            </a:pPr>
            <a:r>
              <a:rPr lang="en-US" sz="5400" dirty="0">
                <a:solidFill>
                  <a:srgbClr val="FFD9BE"/>
                </a:solidFill>
                <a:latin typeface="Quattrocento" pitchFamily="34" charset="0"/>
              </a:rPr>
              <a:t>How to use AI page </a:t>
            </a:r>
            <a:r>
              <a:rPr lang="ar-EG" sz="2800" dirty="0">
                <a:solidFill>
                  <a:srgbClr val="FFD9BE"/>
                </a:solidFill>
                <a:latin typeface="Quattrocento" pitchFamily="34" charset="0"/>
              </a:rPr>
              <a:t>)</a:t>
            </a:r>
            <a:r>
              <a:rPr lang="en-US" sz="2800" dirty="0" err="1">
                <a:solidFill>
                  <a:srgbClr val="FFD9BE"/>
                </a:solidFill>
                <a:latin typeface="Quattrocento" pitchFamily="34" charset="0"/>
              </a:rPr>
              <a:t>Cont</a:t>
            </a:r>
            <a:r>
              <a:rPr lang="en-US" sz="2800" dirty="0">
                <a:solidFill>
                  <a:srgbClr val="FFD9BE"/>
                </a:solidFill>
                <a:latin typeface="Quattrocento" pitchFamily="34" charset="0"/>
              </a:rPr>
              <a:t>…)</a:t>
            </a:r>
            <a:endParaRPr lang="en-US" sz="5400" dirty="0"/>
          </a:p>
        </p:txBody>
      </p:sp>
      <p:pic>
        <p:nvPicPr>
          <p:cNvPr id="24" name="Picture 23">
            <a:extLst>
              <a:ext uri="{FF2B5EF4-FFF2-40B4-BE49-F238E27FC236}">
                <a16:creationId xmlns:a16="http://schemas.microsoft.com/office/drawing/2014/main" id="{2260E48E-BCE6-94D0-4B24-54EA6DE262D5}"/>
              </a:ext>
            </a:extLst>
          </p:cNvPr>
          <p:cNvPicPr>
            <a:picLocks noChangeAspect="1"/>
          </p:cNvPicPr>
          <p:nvPr/>
        </p:nvPicPr>
        <p:blipFill>
          <a:blip r:embed="rId3"/>
          <a:stretch>
            <a:fillRect/>
          </a:stretch>
        </p:blipFill>
        <p:spPr>
          <a:xfrm>
            <a:off x="1112730" y="2250043"/>
            <a:ext cx="12404939" cy="1092601"/>
          </a:xfrm>
          <a:prstGeom prst="rect">
            <a:avLst/>
          </a:prstGeom>
        </p:spPr>
      </p:pic>
    </p:spTree>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881936" y="1231928"/>
            <a:ext cx="5809059" cy="726043"/>
          </a:xfrm>
          <a:prstGeom prst="rect">
            <a:avLst/>
          </a:prstGeom>
          <a:noFill/>
          <a:ln/>
        </p:spPr>
        <p:txBody>
          <a:bodyPr wrap="none" rtlCol="0" anchor="t"/>
          <a:lstStyle/>
          <a:p>
            <a:pPr marL="685800" indent="-685800">
              <a:lnSpc>
                <a:spcPts val="5718"/>
              </a:lnSpc>
              <a:buFont typeface="Arial" panose="020B0604020202020204" pitchFamily="34" charset="0"/>
              <a:buChar char="•"/>
            </a:pPr>
            <a:r>
              <a:rPr lang="en-US" sz="4574" dirty="0">
                <a:solidFill>
                  <a:srgbClr val="FFD9BE"/>
                </a:solidFill>
                <a:latin typeface="Quattrocento" pitchFamily="34" charset="0"/>
                <a:ea typeface="Quattrocento" pitchFamily="34" charset="-122"/>
                <a:cs typeface="Quattrocento" pitchFamily="34" charset="-120"/>
              </a:rPr>
              <a:t>Main Tabs Overview </a:t>
            </a:r>
            <a:r>
              <a:rPr lang="en-US" sz="2400" dirty="0">
                <a:solidFill>
                  <a:srgbClr val="FFD9BE"/>
                </a:solidFill>
                <a:latin typeface="Quattrocento" pitchFamily="34" charset="0"/>
                <a:ea typeface="Quattrocento" pitchFamily="34" charset="-122"/>
                <a:cs typeface="Quattrocento" pitchFamily="34" charset="-120"/>
              </a:rPr>
              <a:t>(</a:t>
            </a:r>
            <a:r>
              <a:rPr lang="en-US" sz="2400" dirty="0" err="1">
                <a:solidFill>
                  <a:srgbClr val="FFD9BE"/>
                </a:solidFill>
                <a:latin typeface="Quattrocento" pitchFamily="34" charset="0"/>
                <a:ea typeface="Quattrocento" pitchFamily="34" charset="-122"/>
                <a:cs typeface="Quattrocento" pitchFamily="34" charset="-120"/>
              </a:rPr>
              <a:t>Cont</a:t>
            </a:r>
            <a:r>
              <a:rPr lang="en-US" sz="2400" dirty="0">
                <a:solidFill>
                  <a:srgbClr val="FFD9BE"/>
                </a:solidFill>
                <a:latin typeface="Quattrocento" pitchFamily="34" charset="0"/>
                <a:ea typeface="Quattrocento" pitchFamily="34" charset="-122"/>
                <a:cs typeface="Quattrocento" pitchFamily="34" charset="-120"/>
              </a:rPr>
              <a:t>…)</a:t>
            </a:r>
            <a:endParaRPr lang="en-US" sz="4574" dirty="0"/>
          </a:p>
        </p:txBody>
      </p:sp>
      <p:sp>
        <p:nvSpPr>
          <p:cNvPr id="5" name="Shape 3"/>
          <p:cNvSpPr/>
          <p:nvPr/>
        </p:nvSpPr>
        <p:spPr>
          <a:xfrm>
            <a:off x="966263" y="4098775"/>
            <a:ext cx="555427" cy="555427"/>
          </a:xfrm>
          <a:prstGeom prst="roundRect">
            <a:avLst>
              <a:gd name="adj" fmla="val 13335"/>
            </a:avLst>
          </a:prstGeom>
          <a:solidFill>
            <a:srgbClr val="234A49"/>
          </a:solidFill>
          <a:ln/>
        </p:spPr>
      </p:sp>
      <p:sp>
        <p:nvSpPr>
          <p:cNvPr id="6" name="Text 4"/>
          <p:cNvSpPr/>
          <p:nvPr/>
        </p:nvSpPr>
        <p:spPr>
          <a:xfrm>
            <a:off x="1184672" y="4196383"/>
            <a:ext cx="123468" cy="348496"/>
          </a:xfrm>
          <a:prstGeom prst="rect">
            <a:avLst/>
          </a:prstGeom>
          <a:noFill/>
          <a:ln/>
        </p:spPr>
        <p:txBody>
          <a:bodyPr wrap="none" rtlCol="0" anchor="t"/>
          <a:lstStyle/>
          <a:p>
            <a:pPr marL="0" indent="0" algn="ctr">
              <a:lnSpc>
                <a:spcPts val="2744"/>
              </a:lnSpc>
              <a:buNone/>
            </a:pPr>
            <a:r>
              <a:rPr lang="en-US" sz="2744" dirty="0">
                <a:solidFill>
                  <a:srgbClr val="FFD9BE"/>
                </a:solidFill>
                <a:latin typeface="Quattrocento" pitchFamily="34" charset="0"/>
                <a:ea typeface="Quattrocento" pitchFamily="34" charset="-122"/>
                <a:cs typeface="Quattrocento" pitchFamily="34" charset="-120"/>
              </a:rPr>
              <a:t>5</a:t>
            </a:r>
            <a:endParaRPr lang="en-US" sz="2744" dirty="0"/>
          </a:p>
        </p:txBody>
      </p:sp>
      <p:sp>
        <p:nvSpPr>
          <p:cNvPr id="7" name="Text 5"/>
          <p:cNvSpPr/>
          <p:nvPr/>
        </p:nvSpPr>
        <p:spPr>
          <a:xfrm>
            <a:off x="1770936" y="4101967"/>
            <a:ext cx="2904530" cy="363141"/>
          </a:xfrm>
          <a:prstGeom prst="rect">
            <a:avLst/>
          </a:prstGeom>
          <a:noFill/>
          <a:ln/>
        </p:spPr>
        <p:txBody>
          <a:bodyPr wrap="none" rtlCol="0" anchor="t"/>
          <a:lstStyle/>
          <a:p>
            <a:pPr marL="0" indent="0">
              <a:lnSpc>
                <a:spcPts val="2859"/>
              </a:lnSpc>
              <a:buNone/>
            </a:pPr>
            <a:r>
              <a:rPr lang="en-US" sz="2800" dirty="0">
                <a:solidFill>
                  <a:srgbClr val="FFD9BE"/>
                </a:solidFill>
                <a:latin typeface="Quattrocento" pitchFamily="34" charset="0"/>
                <a:ea typeface="Quattrocento" pitchFamily="34" charset="-122"/>
                <a:cs typeface="Quattrocento" pitchFamily="34" charset="-120"/>
              </a:rPr>
              <a:t>Checkpoint Merger</a:t>
            </a:r>
            <a:endParaRPr lang="en-US" sz="2800" dirty="0"/>
          </a:p>
        </p:txBody>
      </p:sp>
      <p:sp>
        <p:nvSpPr>
          <p:cNvPr id="8" name="Text 6"/>
          <p:cNvSpPr/>
          <p:nvPr/>
        </p:nvSpPr>
        <p:spPr>
          <a:xfrm>
            <a:off x="1770936" y="4545539"/>
            <a:ext cx="5420797" cy="790099"/>
          </a:xfrm>
          <a:prstGeom prst="rect">
            <a:avLst/>
          </a:prstGeom>
          <a:noFill/>
          <a:ln/>
        </p:spPr>
        <p:txBody>
          <a:bodyPr wrap="square" rtlCol="0" anchor="t"/>
          <a:lstStyle/>
          <a:p>
            <a:pPr marL="0" indent="0">
              <a:lnSpc>
                <a:spcPts val="3110"/>
              </a:lnSpc>
              <a:buNone/>
            </a:pPr>
            <a:r>
              <a:rPr lang="en-US" sz="2000" dirty="0">
                <a:solidFill>
                  <a:srgbClr val="F9EEE7"/>
                </a:solidFill>
                <a:latin typeface="Quattrocento" pitchFamily="34" charset="0"/>
                <a:ea typeface="Quattrocento" pitchFamily="34" charset="-122"/>
                <a:cs typeface="Quattrocento" pitchFamily="34" charset="-120"/>
              </a:rPr>
              <a:t>Allows you to merge different model checkpoints to create a new model with combined features.</a:t>
            </a:r>
            <a:endParaRPr lang="en-US" sz="2000" dirty="0"/>
          </a:p>
        </p:txBody>
      </p:sp>
      <p:sp>
        <p:nvSpPr>
          <p:cNvPr id="9" name="Shape 7"/>
          <p:cNvSpPr/>
          <p:nvPr/>
        </p:nvSpPr>
        <p:spPr>
          <a:xfrm>
            <a:off x="7637572" y="4114800"/>
            <a:ext cx="555427" cy="555427"/>
          </a:xfrm>
          <a:prstGeom prst="roundRect">
            <a:avLst>
              <a:gd name="adj" fmla="val 13335"/>
            </a:avLst>
          </a:prstGeom>
          <a:solidFill>
            <a:srgbClr val="234A49"/>
          </a:solidFill>
          <a:ln/>
        </p:spPr>
      </p:sp>
      <p:sp>
        <p:nvSpPr>
          <p:cNvPr id="10" name="Text 8"/>
          <p:cNvSpPr/>
          <p:nvPr/>
        </p:nvSpPr>
        <p:spPr>
          <a:xfrm>
            <a:off x="7826762" y="4218265"/>
            <a:ext cx="186809" cy="348496"/>
          </a:xfrm>
          <a:prstGeom prst="rect">
            <a:avLst/>
          </a:prstGeom>
          <a:noFill/>
          <a:ln/>
        </p:spPr>
        <p:txBody>
          <a:bodyPr wrap="none" rtlCol="0" anchor="t"/>
          <a:lstStyle/>
          <a:p>
            <a:pPr marL="0" indent="0" algn="ctr">
              <a:lnSpc>
                <a:spcPts val="2744"/>
              </a:lnSpc>
              <a:buNone/>
            </a:pPr>
            <a:r>
              <a:rPr lang="en-US" sz="2744" dirty="0">
                <a:solidFill>
                  <a:srgbClr val="FFD9BE"/>
                </a:solidFill>
                <a:latin typeface="Quattrocento" pitchFamily="34" charset="0"/>
                <a:ea typeface="Quattrocento" pitchFamily="34" charset="-122"/>
                <a:cs typeface="Quattrocento" pitchFamily="34" charset="-120"/>
              </a:rPr>
              <a:t>6</a:t>
            </a:r>
            <a:endParaRPr lang="en-US" sz="2744" dirty="0"/>
          </a:p>
        </p:txBody>
      </p:sp>
      <p:sp>
        <p:nvSpPr>
          <p:cNvPr id="11" name="Text 9"/>
          <p:cNvSpPr/>
          <p:nvPr/>
        </p:nvSpPr>
        <p:spPr>
          <a:xfrm>
            <a:off x="8507169" y="4101967"/>
            <a:ext cx="2904530" cy="363141"/>
          </a:xfrm>
          <a:prstGeom prst="rect">
            <a:avLst/>
          </a:prstGeom>
          <a:noFill/>
          <a:ln/>
        </p:spPr>
        <p:txBody>
          <a:bodyPr wrap="none" rtlCol="0" anchor="t"/>
          <a:lstStyle/>
          <a:p>
            <a:pPr marL="0" indent="0">
              <a:lnSpc>
                <a:spcPts val="2859"/>
              </a:lnSpc>
              <a:buNone/>
            </a:pPr>
            <a:r>
              <a:rPr lang="en-US" sz="2800" dirty="0">
                <a:solidFill>
                  <a:srgbClr val="FFD9BE"/>
                </a:solidFill>
                <a:latin typeface="Quattrocento" pitchFamily="34" charset="0"/>
                <a:ea typeface="Quattrocento" pitchFamily="34" charset="-122"/>
                <a:cs typeface="Quattrocento" pitchFamily="34" charset="-120"/>
              </a:rPr>
              <a:t>Train</a:t>
            </a:r>
            <a:endParaRPr lang="en-US" sz="2800" dirty="0"/>
          </a:p>
        </p:txBody>
      </p:sp>
      <p:sp>
        <p:nvSpPr>
          <p:cNvPr id="12" name="Text 10"/>
          <p:cNvSpPr/>
          <p:nvPr/>
        </p:nvSpPr>
        <p:spPr>
          <a:xfrm>
            <a:off x="8243340" y="4612408"/>
            <a:ext cx="5420797" cy="1185148"/>
          </a:xfrm>
          <a:prstGeom prst="rect">
            <a:avLst/>
          </a:prstGeom>
          <a:noFill/>
          <a:ln/>
        </p:spPr>
        <p:txBody>
          <a:bodyPr wrap="square" rtlCol="0" anchor="t"/>
          <a:lstStyle/>
          <a:p>
            <a:pPr marL="0" indent="0">
              <a:lnSpc>
                <a:spcPts val="3110"/>
              </a:lnSpc>
              <a:buNone/>
            </a:pPr>
            <a:r>
              <a:rPr lang="en-US" sz="2000" dirty="0">
                <a:solidFill>
                  <a:srgbClr val="F9EEE7"/>
                </a:solidFill>
                <a:latin typeface="Quattrocento" pitchFamily="34" charset="0"/>
                <a:ea typeface="Quattrocento" pitchFamily="34" charset="-122"/>
                <a:cs typeface="Quattrocento" pitchFamily="34" charset="-120"/>
              </a:rPr>
              <a:t>Provides options for training and fine-tuning models on new data.</a:t>
            </a:r>
            <a:endParaRPr lang="en-US" sz="2000" dirty="0"/>
          </a:p>
        </p:txBody>
      </p:sp>
      <p:sp>
        <p:nvSpPr>
          <p:cNvPr id="13" name="Shape 11"/>
          <p:cNvSpPr/>
          <p:nvPr/>
        </p:nvSpPr>
        <p:spPr>
          <a:xfrm>
            <a:off x="968693" y="6207229"/>
            <a:ext cx="555427" cy="555427"/>
          </a:xfrm>
          <a:prstGeom prst="roundRect">
            <a:avLst>
              <a:gd name="adj" fmla="val 13335"/>
            </a:avLst>
          </a:prstGeom>
          <a:solidFill>
            <a:srgbClr val="234A49"/>
          </a:solidFill>
          <a:ln/>
        </p:spPr>
      </p:sp>
      <p:sp>
        <p:nvSpPr>
          <p:cNvPr id="14" name="Text 12"/>
          <p:cNvSpPr/>
          <p:nvPr/>
        </p:nvSpPr>
        <p:spPr>
          <a:xfrm>
            <a:off x="1151573" y="6310694"/>
            <a:ext cx="189667" cy="348496"/>
          </a:xfrm>
          <a:prstGeom prst="rect">
            <a:avLst/>
          </a:prstGeom>
          <a:noFill/>
          <a:ln/>
        </p:spPr>
        <p:txBody>
          <a:bodyPr wrap="none" rtlCol="0" anchor="t"/>
          <a:lstStyle/>
          <a:p>
            <a:pPr marL="0" indent="0" algn="ctr">
              <a:lnSpc>
                <a:spcPts val="2744"/>
              </a:lnSpc>
              <a:buNone/>
            </a:pPr>
            <a:r>
              <a:rPr lang="en-US" sz="2744" dirty="0">
                <a:solidFill>
                  <a:srgbClr val="FFD9BE"/>
                </a:solidFill>
                <a:latin typeface="Quattrocento" pitchFamily="34" charset="0"/>
              </a:rPr>
              <a:t>7</a:t>
            </a:r>
            <a:endParaRPr lang="en-US" sz="2744" dirty="0"/>
          </a:p>
        </p:txBody>
      </p:sp>
      <p:sp>
        <p:nvSpPr>
          <p:cNvPr id="15" name="Text 13"/>
          <p:cNvSpPr/>
          <p:nvPr/>
        </p:nvSpPr>
        <p:spPr>
          <a:xfrm>
            <a:off x="1770936" y="6207229"/>
            <a:ext cx="2904530" cy="363141"/>
          </a:xfrm>
          <a:prstGeom prst="rect">
            <a:avLst/>
          </a:prstGeom>
          <a:noFill/>
          <a:ln/>
        </p:spPr>
        <p:txBody>
          <a:bodyPr wrap="none" rtlCol="0" anchor="t"/>
          <a:lstStyle/>
          <a:p>
            <a:pPr marL="0" indent="0">
              <a:lnSpc>
                <a:spcPts val="2859"/>
              </a:lnSpc>
              <a:buNone/>
            </a:pPr>
            <a:r>
              <a:rPr lang="en-US" sz="2800" dirty="0">
                <a:solidFill>
                  <a:srgbClr val="FFD9BE"/>
                </a:solidFill>
                <a:latin typeface="Quattrocento" pitchFamily="34" charset="0"/>
                <a:ea typeface="Quattrocento" pitchFamily="34" charset="-122"/>
                <a:cs typeface="Quattrocento" pitchFamily="34" charset="-120"/>
              </a:rPr>
              <a:t>Settings</a:t>
            </a:r>
            <a:endParaRPr lang="en-US" sz="2800" dirty="0"/>
          </a:p>
        </p:txBody>
      </p:sp>
      <p:sp>
        <p:nvSpPr>
          <p:cNvPr id="16" name="Text 14"/>
          <p:cNvSpPr/>
          <p:nvPr/>
        </p:nvSpPr>
        <p:spPr>
          <a:xfrm>
            <a:off x="1770935" y="6659190"/>
            <a:ext cx="5420797" cy="790099"/>
          </a:xfrm>
          <a:prstGeom prst="rect">
            <a:avLst/>
          </a:prstGeom>
          <a:noFill/>
          <a:ln/>
        </p:spPr>
        <p:txBody>
          <a:bodyPr wrap="square" rtlCol="0" anchor="t"/>
          <a:lstStyle/>
          <a:p>
            <a:pPr marL="0" indent="0">
              <a:lnSpc>
                <a:spcPts val="3110"/>
              </a:lnSpc>
              <a:buNone/>
            </a:pPr>
            <a:r>
              <a:rPr lang="en-US" sz="2000" dirty="0">
                <a:solidFill>
                  <a:srgbClr val="F9EEE7"/>
                </a:solidFill>
                <a:latin typeface="Quattrocento" pitchFamily="34" charset="0"/>
                <a:ea typeface="Quattrocento" pitchFamily="34" charset="-122"/>
                <a:cs typeface="Quattrocento" pitchFamily="34" charset="-120"/>
              </a:rPr>
              <a:t>General settings for configuring the interface and underlying model.</a:t>
            </a:r>
            <a:endParaRPr lang="en-US" sz="2000" dirty="0"/>
          </a:p>
        </p:txBody>
      </p:sp>
      <p:sp>
        <p:nvSpPr>
          <p:cNvPr id="17" name="Shape 15"/>
          <p:cNvSpPr/>
          <p:nvPr/>
        </p:nvSpPr>
        <p:spPr>
          <a:xfrm>
            <a:off x="7637572" y="6292656"/>
            <a:ext cx="555427" cy="555427"/>
          </a:xfrm>
          <a:prstGeom prst="roundRect">
            <a:avLst>
              <a:gd name="adj" fmla="val 13335"/>
            </a:avLst>
          </a:prstGeom>
          <a:solidFill>
            <a:srgbClr val="234A49"/>
          </a:solidFill>
          <a:ln/>
        </p:spPr>
      </p:sp>
      <p:sp>
        <p:nvSpPr>
          <p:cNvPr id="18" name="Text 16"/>
          <p:cNvSpPr/>
          <p:nvPr/>
        </p:nvSpPr>
        <p:spPr>
          <a:xfrm>
            <a:off x="7826762" y="6388799"/>
            <a:ext cx="177046" cy="348496"/>
          </a:xfrm>
          <a:prstGeom prst="rect">
            <a:avLst/>
          </a:prstGeom>
          <a:noFill/>
          <a:ln/>
        </p:spPr>
        <p:txBody>
          <a:bodyPr wrap="none" rtlCol="0" anchor="t"/>
          <a:lstStyle/>
          <a:p>
            <a:pPr marL="0" indent="0" algn="ctr">
              <a:lnSpc>
                <a:spcPts val="2744"/>
              </a:lnSpc>
              <a:buNone/>
            </a:pPr>
            <a:r>
              <a:rPr lang="en-US" sz="2744" dirty="0">
                <a:solidFill>
                  <a:srgbClr val="FFD9BE"/>
                </a:solidFill>
                <a:latin typeface="Quattrocento" pitchFamily="34" charset="0"/>
              </a:rPr>
              <a:t>8</a:t>
            </a:r>
            <a:endParaRPr lang="en-US" sz="2744" dirty="0"/>
          </a:p>
        </p:txBody>
      </p:sp>
      <p:sp>
        <p:nvSpPr>
          <p:cNvPr id="19" name="Text 17"/>
          <p:cNvSpPr/>
          <p:nvPr/>
        </p:nvSpPr>
        <p:spPr>
          <a:xfrm>
            <a:off x="8315220" y="6207229"/>
            <a:ext cx="2904530" cy="363141"/>
          </a:xfrm>
          <a:prstGeom prst="rect">
            <a:avLst/>
          </a:prstGeom>
          <a:noFill/>
          <a:ln/>
        </p:spPr>
        <p:txBody>
          <a:bodyPr wrap="none" rtlCol="0" anchor="t"/>
          <a:lstStyle/>
          <a:p>
            <a:pPr marL="0" indent="0">
              <a:lnSpc>
                <a:spcPts val="2859"/>
              </a:lnSpc>
              <a:buNone/>
            </a:pPr>
            <a:r>
              <a:rPr lang="en-US" sz="2800" dirty="0">
                <a:solidFill>
                  <a:srgbClr val="FFD9BE"/>
                </a:solidFill>
                <a:latin typeface="Quattrocento" pitchFamily="34" charset="0"/>
                <a:ea typeface="Quattrocento" pitchFamily="34" charset="-122"/>
                <a:cs typeface="Quattrocento" pitchFamily="34" charset="-120"/>
              </a:rPr>
              <a:t>Extensions</a:t>
            </a:r>
            <a:endParaRPr lang="en-US" sz="2800" dirty="0"/>
          </a:p>
        </p:txBody>
      </p:sp>
      <p:sp>
        <p:nvSpPr>
          <p:cNvPr id="20" name="Text 18"/>
          <p:cNvSpPr/>
          <p:nvPr/>
        </p:nvSpPr>
        <p:spPr>
          <a:xfrm>
            <a:off x="8315220" y="6733548"/>
            <a:ext cx="5420797" cy="790099"/>
          </a:xfrm>
          <a:prstGeom prst="rect">
            <a:avLst/>
          </a:prstGeom>
          <a:noFill/>
          <a:ln/>
        </p:spPr>
        <p:txBody>
          <a:bodyPr wrap="square" rtlCol="0" anchor="t"/>
          <a:lstStyle/>
          <a:p>
            <a:pPr marL="0" indent="0">
              <a:lnSpc>
                <a:spcPts val="3110"/>
              </a:lnSpc>
              <a:buNone/>
            </a:pPr>
            <a:r>
              <a:rPr lang="en-US" sz="2000" dirty="0">
                <a:solidFill>
                  <a:srgbClr val="F9EEE7"/>
                </a:solidFill>
                <a:latin typeface="Quattrocento" pitchFamily="34" charset="0"/>
                <a:ea typeface="Quattrocento" pitchFamily="34" charset="-122"/>
                <a:cs typeface="Quattrocento" pitchFamily="34" charset="-120"/>
              </a:rPr>
              <a:t>Options to add or manage extensions that enhance the functionality of the interface.</a:t>
            </a:r>
            <a:endParaRPr lang="en-US" sz="2000" dirty="0"/>
          </a:p>
        </p:txBody>
      </p:sp>
      <p:sp>
        <p:nvSpPr>
          <p:cNvPr id="22" name="Text 2">
            <a:extLst>
              <a:ext uri="{FF2B5EF4-FFF2-40B4-BE49-F238E27FC236}">
                <a16:creationId xmlns:a16="http://schemas.microsoft.com/office/drawing/2014/main" id="{4E6D59E1-E649-AE81-209D-6DAC3EFF8D38}"/>
              </a:ext>
            </a:extLst>
          </p:cNvPr>
          <p:cNvSpPr/>
          <p:nvPr/>
        </p:nvSpPr>
        <p:spPr>
          <a:xfrm>
            <a:off x="968693" y="344437"/>
            <a:ext cx="5809059" cy="726043"/>
          </a:xfrm>
          <a:prstGeom prst="rect">
            <a:avLst/>
          </a:prstGeom>
          <a:noFill/>
          <a:ln/>
        </p:spPr>
        <p:txBody>
          <a:bodyPr wrap="none" rtlCol="0" anchor="t"/>
          <a:lstStyle/>
          <a:p>
            <a:pPr>
              <a:lnSpc>
                <a:spcPts val="5718"/>
              </a:lnSpc>
            </a:pPr>
            <a:r>
              <a:rPr lang="en-US" sz="5400" dirty="0">
                <a:solidFill>
                  <a:srgbClr val="FFD9BE"/>
                </a:solidFill>
                <a:latin typeface="Quattrocento" pitchFamily="34" charset="0"/>
              </a:rPr>
              <a:t>How to use AI page </a:t>
            </a:r>
            <a:r>
              <a:rPr lang="ar-EG" sz="2800" dirty="0">
                <a:solidFill>
                  <a:srgbClr val="FFD9BE"/>
                </a:solidFill>
                <a:latin typeface="Quattrocento" pitchFamily="34" charset="0"/>
              </a:rPr>
              <a:t>)</a:t>
            </a:r>
            <a:r>
              <a:rPr lang="en-US" sz="2800" dirty="0" err="1">
                <a:solidFill>
                  <a:srgbClr val="FFD9BE"/>
                </a:solidFill>
                <a:latin typeface="Quattrocento" pitchFamily="34" charset="0"/>
              </a:rPr>
              <a:t>Cont</a:t>
            </a:r>
            <a:r>
              <a:rPr lang="en-US" sz="2800" dirty="0">
                <a:solidFill>
                  <a:srgbClr val="FFD9BE"/>
                </a:solidFill>
                <a:latin typeface="Quattrocento" pitchFamily="34" charset="0"/>
              </a:rPr>
              <a:t>…)</a:t>
            </a:r>
            <a:endParaRPr lang="en-US" sz="5400" dirty="0"/>
          </a:p>
        </p:txBody>
      </p:sp>
      <p:pic>
        <p:nvPicPr>
          <p:cNvPr id="24" name="Picture 23">
            <a:extLst>
              <a:ext uri="{FF2B5EF4-FFF2-40B4-BE49-F238E27FC236}">
                <a16:creationId xmlns:a16="http://schemas.microsoft.com/office/drawing/2014/main" id="{2260E48E-BCE6-94D0-4B24-54EA6DE262D5}"/>
              </a:ext>
            </a:extLst>
          </p:cNvPr>
          <p:cNvPicPr>
            <a:picLocks noChangeAspect="1"/>
          </p:cNvPicPr>
          <p:nvPr/>
        </p:nvPicPr>
        <p:blipFill>
          <a:blip r:embed="rId3"/>
          <a:stretch>
            <a:fillRect/>
          </a:stretch>
        </p:blipFill>
        <p:spPr>
          <a:xfrm>
            <a:off x="1112730" y="2250043"/>
            <a:ext cx="12404939" cy="1092601"/>
          </a:xfrm>
          <a:prstGeom prst="rect">
            <a:avLst/>
          </a:prstGeom>
        </p:spPr>
      </p:pic>
    </p:spTree>
    <p:extLst>
      <p:ext uri="{BB962C8B-B14F-4D97-AF65-F5344CB8AC3E}">
        <p14:creationId xmlns:p14="http://schemas.microsoft.com/office/powerpoint/2010/main" val="937411375"/>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14335"/>
            <a:ext cx="14630400" cy="8229600"/>
          </a:xfrm>
          <a:prstGeom prst="rect">
            <a:avLst/>
          </a:prstGeom>
          <a:solidFill>
            <a:srgbClr val="123332"/>
          </a:solidFill>
          <a:ln/>
        </p:spPr>
      </p:sp>
      <p:sp>
        <p:nvSpPr>
          <p:cNvPr id="4" name="Text 2"/>
          <p:cNvSpPr/>
          <p:nvPr/>
        </p:nvSpPr>
        <p:spPr>
          <a:xfrm>
            <a:off x="4410670" y="1427083"/>
            <a:ext cx="5809059" cy="726043"/>
          </a:xfrm>
          <a:prstGeom prst="rect">
            <a:avLst/>
          </a:prstGeom>
          <a:noFill/>
          <a:ln/>
        </p:spPr>
        <p:txBody>
          <a:bodyPr wrap="none" rtlCol="0" anchor="t"/>
          <a:lstStyle/>
          <a:p>
            <a:pPr marL="685800" indent="-685800">
              <a:lnSpc>
                <a:spcPts val="5718"/>
              </a:lnSpc>
              <a:buFont typeface="Arial" panose="020B0604020202020204" pitchFamily="34" charset="0"/>
              <a:buChar char="•"/>
            </a:pPr>
            <a:r>
              <a:rPr lang="en-US" sz="4574" dirty="0">
                <a:solidFill>
                  <a:srgbClr val="FFD9BE"/>
                </a:solidFill>
                <a:latin typeface="Quattrocento" pitchFamily="34" charset="0"/>
                <a:ea typeface="Quattrocento" pitchFamily="34" charset="-122"/>
                <a:cs typeface="Quattrocento" pitchFamily="34" charset="-120"/>
              </a:rPr>
              <a:t>Prompt Area</a:t>
            </a:r>
            <a:endParaRPr lang="en-US" sz="4574" dirty="0"/>
          </a:p>
        </p:txBody>
      </p:sp>
      <p:sp>
        <p:nvSpPr>
          <p:cNvPr id="5" name="Text 3"/>
          <p:cNvSpPr/>
          <p:nvPr/>
        </p:nvSpPr>
        <p:spPr>
          <a:xfrm>
            <a:off x="968693" y="4798695"/>
            <a:ext cx="2904530" cy="363141"/>
          </a:xfrm>
          <a:prstGeom prst="rect">
            <a:avLst/>
          </a:prstGeom>
          <a:noFill/>
          <a:ln/>
        </p:spPr>
        <p:txBody>
          <a:bodyPr wrap="none" rtlCol="0" anchor="t"/>
          <a:lstStyle/>
          <a:p>
            <a:pPr marL="342900" indent="-342900">
              <a:lnSpc>
                <a:spcPts val="2859"/>
              </a:lnSpc>
              <a:buFont typeface="Courier New" panose="02070309020205020404" pitchFamily="49" charset="0"/>
              <a:buChar char="o"/>
            </a:pPr>
            <a:r>
              <a:rPr lang="en-US" sz="2800" dirty="0">
                <a:solidFill>
                  <a:srgbClr val="FFD9BE"/>
                </a:solidFill>
                <a:latin typeface="Quattrocento" pitchFamily="34" charset="0"/>
                <a:ea typeface="Quattrocento" pitchFamily="34" charset="-122"/>
                <a:cs typeface="Quattrocento" pitchFamily="34" charset="-120"/>
              </a:rPr>
              <a:t>Prompt</a:t>
            </a:r>
            <a:endParaRPr lang="en-US" sz="2800" dirty="0"/>
          </a:p>
        </p:txBody>
      </p:sp>
      <p:sp>
        <p:nvSpPr>
          <p:cNvPr id="6" name="Text 4"/>
          <p:cNvSpPr/>
          <p:nvPr/>
        </p:nvSpPr>
        <p:spPr>
          <a:xfrm>
            <a:off x="968693" y="5423544"/>
            <a:ext cx="6045279" cy="1580198"/>
          </a:xfrm>
          <a:prstGeom prst="rect">
            <a:avLst/>
          </a:prstGeom>
          <a:noFill/>
          <a:ln/>
        </p:spPr>
        <p:txBody>
          <a:bodyPr wrap="square" rtlCol="0" anchor="t"/>
          <a:lstStyle/>
          <a:p>
            <a:pPr marL="0" indent="0">
              <a:buNone/>
            </a:pPr>
            <a:r>
              <a:rPr lang="en-US" sz="2400" dirty="0">
                <a:solidFill>
                  <a:srgbClr val="F9EEE7"/>
                </a:solidFill>
                <a:latin typeface="Quattrocento" pitchFamily="34" charset="0"/>
                <a:ea typeface="Quattrocento" pitchFamily="34" charset="-122"/>
                <a:cs typeface="Quattrocento" pitchFamily="34" charset="-120"/>
              </a:rPr>
              <a:t>The text box where you enter the description of the image you want to generate. You can press Ctrl+Enter to generate an image, Alt+Enter to skip, or Esc to interrupt.</a:t>
            </a:r>
            <a:endParaRPr lang="en-US" sz="2400" dirty="0"/>
          </a:p>
        </p:txBody>
      </p:sp>
      <p:sp>
        <p:nvSpPr>
          <p:cNvPr id="7" name="Text 5"/>
          <p:cNvSpPr/>
          <p:nvPr/>
        </p:nvSpPr>
        <p:spPr>
          <a:xfrm>
            <a:off x="7616428" y="4816997"/>
            <a:ext cx="2904530" cy="363141"/>
          </a:xfrm>
          <a:prstGeom prst="rect">
            <a:avLst/>
          </a:prstGeom>
          <a:noFill/>
          <a:ln/>
        </p:spPr>
        <p:txBody>
          <a:bodyPr wrap="none" rtlCol="0" anchor="t"/>
          <a:lstStyle/>
          <a:p>
            <a:pPr marL="457200" indent="-457200">
              <a:lnSpc>
                <a:spcPts val="2859"/>
              </a:lnSpc>
              <a:buFont typeface="Courier New" panose="02070309020205020404" pitchFamily="49" charset="0"/>
              <a:buChar char="o"/>
            </a:pPr>
            <a:r>
              <a:rPr lang="en-US" sz="2800" dirty="0">
                <a:solidFill>
                  <a:srgbClr val="FFD9BE"/>
                </a:solidFill>
                <a:latin typeface="Quattrocento" pitchFamily="34" charset="0"/>
                <a:ea typeface="Quattrocento" pitchFamily="34" charset="-122"/>
                <a:cs typeface="Quattrocento" pitchFamily="34" charset="-120"/>
              </a:rPr>
              <a:t>Negative Prompt</a:t>
            </a:r>
            <a:endParaRPr lang="en-US" sz="2800" dirty="0"/>
          </a:p>
        </p:txBody>
      </p:sp>
      <p:sp>
        <p:nvSpPr>
          <p:cNvPr id="8" name="Text 6"/>
          <p:cNvSpPr/>
          <p:nvPr/>
        </p:nvSpPr>
        <p:spPr>
          <a:xfrm>
            <a:off x="7616428" y="5423544"/>
            <a:ext cx="6045279" cy="790099"/>
          </a:xfrm>
          <a:prstGeom prst="rect">
            <a:avLst/>
          </a:prstGeom>
          <a:noFill/>
          <a:ln/>
        </p:spPr>
        <p:txBody>
          <a:bodyPr wrap="square" rtlCol="0" anchor="t"/>
          <a:lstStyle/>
          <a:p>
            <a:pPr marL="0" indent="0">
              <a:buNone/>
            </a:pPr>
            <a:r>
              <a:rPr lang="en-US" sz="2400" dirty="0">
                <a:solidFill>
                  <a:srgbClr val="F9EEE7"/>
                </a:solidFill>
                <a:latin typeface="Quattrocento" pitchFamily="34" charset="0"/>
                <a:ea typeface="Quattrocento" pitchFamily="34" charset="-122"/>
                <a:cs typeface="Quattrocento" pitchFamily="34" charset="-120"/>
              </a:rPr>
              <a:t>Text box for specifying aspects you want to avoid in the generated image.</a:t>
            </a:r>
            <a:endParaRPr lang="en-US" sz="2400" dirty="0"/>
          </a:p>
        </p:txBody>
      </p:sp>
      <p:sp>
        <p:nvSpPr>
          <p:cNvPr id="10" name="Text 2">
            <a:extLst>
              <a:ext uri="{FF2B5EF4-FFF2-40B4-BE49-F238E27FC236}">
                <a16:creationId xmlns:a16="http://schemas.microsoft.com/office/drawing/2014/main" id="{4052ABC3-3820-43F3-B51F-8E77CF0781D0}"/>
              </a:ext>
            </a:extLst>
          </p:cNvPr>
          <p:cNvSpPr/>
          <p:nvPr/>
        </p:nvSpPr>
        <p:spPr>
          <a:xfrm>
            <a:off x="968693" y="344437"/>
            <a:ext cx="5809059" cy="726043"/>
          </a:xfrm>
          <a:prstGeom prst="rect">
            <a:avLst/>
          </a:prstGeom>
          <a:noFill/>
          <a:ln/>
        </p:spPr>
        <p:txBody>
          <a:bodyPr wrap="none" rtlCol="0" anchor="t"/>
          <a:lstStyle/>
          <a:p>
            <a:pPr>
              <a:lnSpc>
                <a:spcPts val="5718"/>
              </a:lnSpc>
            </a:pPr>
            <a:r>
              <a:rPr lang="en-US" sz="5400" dirty="0">
                <a:solidFill>
                  <a:srgbClr val="FFD9BE"/>
                </a:solidFill>
                <a:latin typeface="Quattrocento" pitchFamily="34" charset="0"/>
              </a:rPr>
              <a:t>How to use AI page </a:t>
            </a:r>
            <a:r>
              <a:rPr lang="ar-EG" sz="2800" dirty="0">
                <a:solidFill>
                  <a:srgbClr val="FFD9BE"/>
                </a:solidFill>
                <a:latin typeface="Quattrocento" pitchFamily="34" charset="0"/>
              </a:rPr>
              <a:t>)</a:t>
            </a:r>
            <a:r>
              <a:rPr lang="en-US" sz="2800" dirty="0" err="1">
                <a:solidFill>
                  <a:srgbClr val="FFD9BE"/>
                </a:solidFill>
                <a:latin typeface="Quattrocento" pitchFamily="34" charset="0"/>
              </a:rPr>
              <a:t>Cont</a:t>
            </a:r>
            <a:r>
              <a:rPr lang="en-US" sz="2800" dirty="0">
                <a:solidFill>
                  <a:srgbClr val="FFD9BE"/>
                </a:solidFill>
                <a:latin typeface="Quattrocento" pitchFamily="34" charset="0"/>
              </a:rPr>
              <a:t>…)</a:t>
            </a:r>
            <a:endParaRPr lang="en-US" sz="5400" dirty="0"/>
          </a:p>
        </p:txBody>
      </p:sp>
      <p:pic>
        <p:nvPicPr>
          <p:cNvPr id="12" name="Picture 11" descr="A black and white striped object&#10;&#10;Description automatically generated with medium confidence">
            <a:extLst>
              <a:ext uri="{FF2B5EF4-FFF2-40B4-BE49-F238E27FC236}">
                <a16:creationId xmlns:a16="http://schemas.microsoft.com/office/drawing/2014/main" id="{41FE0060-0620-C02B-CDCA-3B79A58854A7}"/>
              </a:ext>
            </a:extLst>
          </p:cNvPr>
          <p:cNvPicPr>
            <a:picLocks noChangeAspect="1"/>
          </p:cNvPicPr>
          <p:nvPr/>
        </p:nvPicPr>
        <p:blipFill>
          <a:blip r:embed="rId3"/>
          <a:stretch>
            <a:fillRect/>
          </a:stretch>
        </p:blipFill>
        <p:spPr>
          <a:xfrm>
            <a:off x="850603" y="2488389"/>
            <a:ext cx="12929191" cy="1993345"/>
          </a:xfrm>
          <a:prstGeom prst="rect">
            <a:avLst/>
          </a:prstGeom>
        </p:spPr>
      </p:pic>
    </p:spTree>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30433"/>
          </a:xfrm>
          <a:prstGeom prst="rect">
            <a:avLst/>
          </a:prstGeom>
          <a:solidFill>
            <a:srgbClr val="123332"/>
          </a:solidFill>
          <a:ln/>
        </p:spPr>
      </p:sp>
      <p:sp>
        <p:nvSpPr>
          <p:cNvPr id="4" name="Text 2"/>
          <p:cNvSpPr/>
          <p:nvPr/>
        </p:nvSpPr>
        <p:spPr>
          <a:xfrm>
            <a:off x="4072057" y="970453"/>
            <a:ext cx="6167080" cy="558998"/>
          </a:xfrm>
          <a:prstGeom prst="rect">
            <a:avLst/>
          </a:prstGeom>
          <a:noFill/>
          <a:ln/>
        </p:spPr>
        <p:txBody>
          <a:bodyPr wrap="none" rtlCol="0" anchor="t"/>
          <a:lstStyle/>
          <a:p>
            <a:pPr marL="571500" indent="-571500">
              <a:lnSpc>
                <a:spcPts val="4401"/>
              </a:lnSpc>
              <a:buFont typeface="Arial" panose="020B0604020202020204" pitchFamily="34" charset="0"/>
              <a:buChar char="•"/>
            </a:pPr>
            <a:r>
              <a:rPr lang="en-US" sz="3521" dirty="0">
                <a:solidFill>
                  <a:srgbClr val="FFD9BE"/>
                </a:solidFill>
                <a:latin typeface="Quattrocento" pitchFamily="34" charset="0"/>
                <a:ea typeface="Quattrocento" pitchFamily="34" charset="-122"/>
                <a:cs typeface="Quattrocento" pitchFamily="34" charset="-120"/>
              </a:rPr>
              <a:t>Additional Generation Settings</a:t>
            </a:r>
            <a:endParaRPr lang="en-US" sz="3521" dirty="0"/>
          </a:p>
        </p:txBody>
      </p:sp>
      <p:pic>
        <p:nvPicPr>
          <p:cNvPr id="5" name="Image 0" descr="preencoded.png"/>
          <p:cNvPicPr>
            <a:picLocks noChangeAspect="1"/>
          </p:cNvPicPr>
          <p:nvPr/>
        </p:nvPicPr>
        <p:blipFill>
          <a:blip r:embed="rId3"/>
          <a:stretch>
            <a:fillRect/>
          </a:stretch>
        </p:blipFill>
        <p:spPr>
          <a:xfrm>
            <a:off x="760155" y="1273905"/>
            <a:ext cx="950238" cy="1685330"/>
          </a:xfrm>
          <a:prstGeom prst="rect">
            <a:avLst/>
          </a:prstGeom>
        </p:spPr>
      </p:pic>
      <p:sp>
        <p:nvSpPr>
          <p:cNvPr id="6" name="Text 3"/>
          <p:cNvSpPr/>
          <p:nvPr/>
        </p:nvSpPr>
        <p:spPr>
          <a:xfrm>
            <a:off x="1836301" y="1535017"/>
            <a:ext cx="2235756" cy="279440"/>
          </a:xfrm>
          <a:prstGeom prst="rect">
            <a:avLst/>
          </a:prstGeom>
          <a:noFill/>
          <a:ln/>
        </p:spPr>
        <p:txBody>
          <a:bodyPr wrap="none" rtlCol="0" anchor="t"/>
          <a:lstStyle/>
          <a:p>
            <a:pPr marL="0" indent="0" algn="l">
              <a:lnSpc>
                <a:spcPts val="2201"/>
              </a:lnSpc>
              <a:buNone/>
            </a:pPr>
            <a:r>
              <a:rPr lang="en-US" sz="2400" dirty="0">
                <a:solidFill>
                  <a:srgbClr val="FFD9BE"/>
                </a:solidFill>
                <a:latin typeface="Quattrocento" pitchFamily="34" charset="0"/>
                <a:ea typeface="Quattrocento" pitchFamily="34" charset="-122"/>
                <a:cs typeface="Quattrocento" pitchFamily="34" charset="-120"/>
              </a:rPr>
              <a:t>Sampling Method</a:t>
            </a:r>
            <a:endParaRPr lang="en-US" sz="2400" dirty="0"/>
          </a:p>
        </p:txBody>
      </p:sp>
      <p:sp>
        <p:nvSpPr>
          <p:cNvPr id="7" name="Text 4"/>
          <p:cNvSpPr/>
          <p:nvPr/>
        </p:nvSpPr>
        <p:spPr>
          <a:xfrm>
            <a:off x="1836301" y="1993050"/>
            <a:ext cx="8535472" cy="911900"/>
          </a:xfrm>
          <a:prstGeom prst="rect">
            <a:avLst/>
          </a:prstGeom>
          <a:noFill/>
          <a:ln/>
        </p:spPr>
        <p:txBody>
          <a:bodyPr wrap="square" rtlCol="0" anchor="t"/>
          <a:lstStyle/>
          <a:p>
            <a:pPr marL="0" indent="0" algn="l">
              <a:buNone/>
            </a:pPr>
            <a:r>
              <a:rPr lang="en-US" sz="2000" dirty="0">
                <a:solidFill>
                  <a:schemeClr val="bg1"/>
                </a:solidFill>
                <a:effectLst/>
                <a:latin typeface="Quattrocento" panose="02020502030000000404" pitchFamily="18" charset="0"/>
                <a:ea typeface="Times New Roman" panose="02020603050405020304" pitchFamily="18" charset="0"/>
              </a:rPr>
              <a:t>Dropdown to select the sampling method. Here, DPM++ 2M is selected, which is a specific algorithm used during the image generation process.</a:t>
            </a:r>
            <a:endParaRPr lang="en-US" sz="2400" dirty="0">
              <a:solidFill>
                <a:schemeClr val="bg1"/>
              </a:solidFill>
              <a:latin typeface="Quattrocento" panose="02020502030000000404" pitchFamily="18" charset="0"/>
            </a:endParaRPr>
          </a:p>
        </p:txBody>
      </p:sp>
      <p:pic>
        <p:nvPicPr>
          <p:cNvPr id="8" name="Image 1" descr="preencoded.png"/>
          <p:cNvPicPr>
            <a:picLocks noChangeAspect="1"/>
          </p:cNvPicPr>
          <p:nvPr/>
        </p:nvPicPr>
        <p:blipFill>
          <a:blip r:embed="rId4"/>
          <a:stretch>
            <a:fillRect/>
          </a:stretch>
        </p:blipFill>
        <p:spPr>
          <a:xfrm>
            <a:off x="760155" y="2967994"/>
            <a:ext cx="950238" cy="1520309"/>
          </a:xfrm>
          <a:prstGeom prst="rect">
            <a:avLst/>
          </a:prstGeom>
        </p:spPr>
      </p:pic>
      <p:sp>
        <p:nvSpPr>
          <p:cNvPr id="9" name="Text 5"/>
          <p:cNvSpPr/>
          <p:nvPr/>
        </p:nvSpPr>
        <p:spPr>
          <a:xfrm>
            <a:off x="1836301" y="3148020"/>
            <a:ext cx="2235756" cy="279440"/>
          </a:xfrm>
          <a:prstGeom prst="rect">
            <a:avLst/>
          </a:prstGeom>
          <a:noFill/>
          <a:ln/>
        </p:spPr>
        <p:txBody>
          <a:bodyPr wrap="none" rtlCol="0" anchor="t"/>
          <a:lstStyle/>
          <a:p>
            <a:pPr marL="0" indent="0" algn="l">
              <a:lnSpc>
                <a:spcPts val="2201"/>
              </a:lnSpc>
              <a:buNone/>
            </a:pPr>
            <a:r>
              <a:rPr lang="en-US" sz="2400" dirty="0">
                <a:solidFill>
                  <a:srgbClr val="FFD9BE"/>
                </a:solidFill>
                <a:latin typeface="Quattrocento" pitchFamily="34" charset="0"/>
                <a:ea typeface="Quattrocento" pitchFamily="34" charset="-122"/>
                <a:cs typeface="Quattrocento" pitchFamily="34" charset="-120"/>
              </a:rPr>
              <a:t>Schedule Type</a:t>
            </a:r>
            <a:endParaRPr lang="en-US" sz="1761" dirty="0"/>
          </a:p>
        </p:txBody>
      </p:sp>
      <p:sp>
        <p:nvSpPr>
          <p:cNvPr id="10" name="Text 6"/>
          <p:cNvSpPr/>
          <p:nvPr/>
        </p:nvSpPr>
        <p:spPr>
          <a:xfrm>
            <a:off x="1836301" y="3530810"/>
            <a:ext cx="8535472" cy="607933"/>
          </a:xfrm>
          <a:prstGeom prst="rect">
            <a:avLst/>
          </a:prstGeom>
          <a:noFill/>
          <a:ln/>
        </p:spPr>
        <p:txBody>
          <a:bodyPr wrap="square" rtlCol="0" anchor="t"/>
          <a:lstStyle/>
          <a:p>
            <a:pPr marL="0" indent="0" algn="l">
              <a:buNone/>
            </a:pPr>
            <a:r>
              <a:rPr lang="en-US" sz="2000" dirty="0">
                <a:solidFill>
                  <a:schemeClr val="bg1"/>
                </a:solidFill>
                <a:effectLst/>
                <a:latin typeface="Quattrocento" panose="02020502030000000404" pitchFamily="18" charset="0"/>
                <a:ea typeface="Times New Roman" panose="02020603050405020304" pitchFamily="18" charset="0"/>
              </a:rPr>
              <a:t>Controls the schedule of the sampling process. It’s set to Automatic.</a:t>
            </a:r>
            <a:endParaRPr lang="en-US" sz="2400" dirty="0">
              <a:solidFill>
                <a:schemeClr val="bg1"/>
              </a:solidFill>
              <a:latin typeface="Quattrocento" panose="02020502030000000404" pitchFamily="18" charset="0"/>
            </a:endParaRPr>
          </a:p>
        </p:txBody>
      </p:sp>
      <p:pic>
        <p:nvPicPr>
          <p:cNvPr id="11" name="Image 2" descr="preencoded.png"/>
          <p:cNvPicPr>
            <a:picLocks noChangeAspect="1"/>
          </p:cNvPicPr>
          <p:nvPr/>
        </p:nvPicPr>
        <p:blipFill>
          <a:blip r:embed="rId5"/>
          <a:stretch>
            <a:fillRect/>
          </a:stretch>
        </p:blipFill>
        <p:spPr>
          <a:xfrm>
            <a:off x="760155" y="4510211"/>
            <a:ext cx="950238" cy="1520309"/>
          </a:xfrm>
          <a:prstGeom prst="rect">
            <a:avLst/>
          </a:prstGeom>
        </p:spPr>
      </p:pic>
      <p:sp>
        <p:nvSpPr>
          <p:cNvPr id="12" name="Text 7"/>
          <p:cNvSpPr/>
          <p:nvPr/>
        </p:nvSpPr>
        <p:spPr>
          <a:xfrm>
            <a:off x="1836301" y="4624883"/>
            <a:ext cx="2235756" cy="279440"/>
          </a:xfrm>
          <a:prstGeom prst="rect">
            <a:avLst/>
          </a:prstGeom>
          <a:noFill/>
          <a:ln/>
        </p:spPr>
        <p:txBody>
          <a:bodyPr wrap="none" rtlCol="0" anchor="t"/>
          <a:lstStyle/>
          <a:p>
            <a:pPr marL="0" indent="0" algn="l">
              <a:lnSpc>
                <a:spcPts val="2201"/>
              </a:lnSpc>
              <a:buNone/>
            </a:pPr>
            <a:r>
              <a:rPr lang="en-US" sz="2400" dirty="0">
                <a:solidFill>
                  <a:srgbClr val="FFD9BE"/>
                </a:solidFill>
                <a:latin typeface="Quattrocento" pitchFamily="34" charset="0"/>
                <a:ea typeface="Quattrocento" pitchFamily="34" charset="-122"/>
                <a:cs typeface="Quattrocento" pitchFamily="34" charset="-120"/>
              </a:rPr>
              <a:t>Sampling Steps</a:t>
            </a:r>
            <a:endParaRPr lang="en-US" sz="2400" dirty="0"/>
          </a:p>
        </p:txBody>
      </p:sp>
      <p:sp>
        <p:nvSpPr>
          <p:cNvPr id="13" name="Text 8"/>
          <p:cNvSpPr/>
          <p:nvPr/>
        </p:nvSpPr>
        <p:spPr>
          <a:xfrm>
            <a:off x="1836301" y="5025514"/>
            <a:ext cx="8535472" cy="607933"/>
          </a:xfrm>
          <a:prstGeom prst="rect">
            <a:avLst/>
          </a:prstGeom>
          <a:noFill/>
          <a:ln/>
        </p:spPr>
        <p:txBody>
          <a:bodyPr wrap="square" rtlCol="0" anchor="t"/>
          <a:lstStyle/>
          <a:p>
            <a:pPr marL="0" indent="0" algn="l">
              <a:buNone/>
            </a:pPr>
            <a:r>
              <a:rPr lang="en-US" sz="2000" dirty="0">
                <a:solidFill>
                  <a:schemeClr val="bg1"/>
                </a:solidFill>
                <a:effectLst/>
                <a:latin typeface="Quattrocento" panose="02020502030000000404" pitchFamily="18" charset="0"/>
                <a:ea typeface="Times New Roman" panose="02020603050405020304" pitchFamily="18" charset="0"/>
              </a:rPr>
              <a:t>Slider to adjust the number of steps the model takes to generate an image. More steps can lead to higher quality but take more time. Set to 20 in this case.</a:t>
            </a:r>
            <a:endParaRPr lang="en-US" sz="2400" dirty="0">
              <a:solidFill>
                <a:schemeClr val="bg1"/>
              </a:solidFill>
              <a:latin typeface="Quattrocento" panose="02020502030000000404" pitchFamily="18" charset="0"/>
            </a:endParaRPr>
          </a:p>
        </p:txBody>
      </p:sp>
      <p:pic>
        <p:nvPicPr>
          <p:cNvPr id="14" name="Image 3" descr="preencoded.png"/>
          <p:cNvPicPr>
            <a:picLocks noChangeAspect="1"/>
          </p:cNvPicPr>
          <p:nvPr/>
        </p:nvPicPr>
        <p:blipFill>
          <a:blip r:embed="rId6"/>
          <a:stretch>
            <a:fillRect/>
          </a:stretch>
        </p:blipFill>
        <p:spPr>
          <a:xfrm>
            <a:off x="760155" y="6032204"/>
            <a:ext cx="950238" cy="1520309"/>
          </a:xfrm>
          <a:prstGeom prst="rect">
            <a:avLst/>
          </a:prstGeom>
        </p:spPr>
      </p:pic>
      <p:sp>
        <p:nvSpPr>
          <p:cNvPr id="15" name="Text 9"/>
          <p:cNvSpPr/>
          <p:nvPr/>
        </p:nvSpPr>
        <p:spPr>
          <a:xfrm>
            <a:off x="1836301" y="6240778"/>
            <a:ext cx="2235756" cy="279440"/>
          </a:xfrm>
          <a:prstGeom prst="rect">
            <a:avLst/>
          </a:prstGeom>
          <a:noFill/>
          <a:ln/>
        </p:spPr>
        <p:txBody>
          <a:bodyPr wrap="none" rtlCol="0" anchor="t"/>
          <a:lstStyle/>
          <a:p>
            <a:pPr marL="0" indent="0" algn="l">
              <a:lnSpc>
                <a:spcPts val="2201"/>
              </a:lnSpc>
              <a:buNone/>
            </a:pPr>
            <a:r>
              <a:rPr lang="en-US" sz="2400" dirty="0">
                <a:solidFill>
                  <a:srgbClr val="FFD9BE"/>
                </a:solidFill>
                <a:latin typeface="Quattrocento" pitchFamily="34" charset="0"/>
                <a:ea typeface="Quattrocento" pitchFamily="34" charset="-122"/>
                <a:cs typeface="Quattrocento" pitchFamily="34" charset="-120"/>
              </a:rPr>
              <a:t>Hires, Fix</a:t>
            </a:r>
            <a:endParaRPr lang="en-US" sz="2400" dirty="0"/>
          </a:p>
        </p:txBody>
      </p:sp>
      <p:sp>
        <p:nvSpPr>
          <p:cNvPr id="16" name="Text 10"/>
          <p:cNvSpPr/>
          <p:nvPr/>
        </p:nvSpPr>
        <p:spPr>
          <a:xfrm>
            <a:off x="1836301" y="6627556"/>
            <a:ext cx="8402836" cy="730174"/>
          </a:xfrm>
          <a:prstGeom prst="rect">
            <a:avLst/>
          </a:prstGeom>
          <a:noFill/>
          <a:ln/>
        </p:spPr>
        <p:txBody>
          <a:bodyPr wrap="none" rtlCol="0" anchor="t"/>
          <a:lstStyle/>
          <a:p>
            <a:pPr marL="0" indent="0" algn="l">
              <a:lnSpc>
                <a:spcPts val="2394"/>
              </a:lnSpc>
              <a:buNone/>
            </a:pPr>
            <a:r>
              <a:rPr lang="en-US" sz="2000" dirty="0">
                <a:solidFill>
                  <a:schemeClr val="bg1"/>
                </a:solidFill>
                <a:effectLst/>
                <a:latin typeface="Quattrocento" panose="02020502030000000404" pitchFamily="18" charset="0"/>
                <a:ea typeface="Times New Roman" panose="02020603050405020304" pitchFamily="18" charset="0"/>
              </a:rPr>
              <a:t>Checkbox and associated settings for enabling high-resolution </a:t>
            </a:r>
          </a:p>
          <a:p>
            <a:pPr marL="0" indent="0" algn="l">
              <a:lnSpc>
                <a:spcPts val="2394"/>
              </a:lnSpc>
              <a:buNone/>
            </a:pPr>
            <a:r>
              <a:rPr lang="en-US" sz="2000" dirty="0">
                <a:solidFill>
                  <a:schemeClr val="bg1"/>
                </a:solidFill>
                <a:effectLst/>
                <a:latin typeface="Quattrocento" panose="02020502030000000404" pitchFamily="18" charset="0"/>
                <a:ea typeface="Times New Roman" panose="02020603050405020304" pitchFamily="18" charset="0"/>
              </a:rPr>
              <a:t>image generation.</a:t>
            </a:r>
            <a:endParaRPr lang="en-US" sz="2400" dirty="0">
              <a:solidFill>
                <a:schemeClr val="bg1"/>
              </a:solidFill>
              <a:latin typeface="Quattrocento" panose="02020502030000000404" pitchFamily="18" charset="0"/>
            </a:endParaRPr>
          </a:p>
        </p:txBody>
      </p:sp>
      <p:sp>
        <p:nvSpPr>
          <p:cNvPr id="19" name="Text 2">
            <a:extLst>
              <a:ext uri="{FF2B5EF4-FFF2-40B4-BE49-F238E27FC236}">
                <a16:creationId xmlns:a16="http://schemas.microsoft.com/office/drawing/2014/main" id="{F16AF355-CF6B-446E-E120-2A05BF69B7A0}"/>
              </a:ext>
            </a:extLst>
          </p:cNvPr>
          <p:cNvSpPr/>
          <p:nvPr/>
        </p:nvSpPr>
        <p:spPr>
          <a:xfrm>
            <a:off x="968693" y="266869"/>
            <a:ext cx="5809059" cy="726043"/>
          </a:xfrm>
          <a:prstGeom prst="rect">
            <a:avLst/>
          </a:prstGeom>
          <a:noFill/>
          <a:ln/>
        </p:spPr>
        <p:txBody>
          <a:bodyPr wrap="none" rtlCol="0" anchor="t"/>
          <a:lstStyle/>
          <a:p>
            <a:pPr>
              <a:lnSpc>
                <a:spcPts val="5718"/>
              </a:lnSpc>
            </a:pPr>
            <a:r>
              <a:rPr lang="en-US" sz="5400" dirty="0">
                <a:solidFill>
                  <a:srgbClr val="FFD9BE"/>
                </a:solidFill>
                <a:latin typeface="Quattrocento" pitchFamily="34" charset="0"/>
              </a:rPr>
              <a:t>How to use AI page </a:t>
            </a:r>
            <a:r>
              <a:rPr lang="ar-EG" sz="2800" dirty="0">
                <a:solidFill>
                  <a:srgbClr val="FFD9BE"/>
                </a:solidFill>
                <a:latin typeface="Quattrocento" pitchFamily="34" charset="0"/>
              </a:rPr>
              <a:t>)</a:t>
            </a:r>
            <a:r>
              <a:rPr lang="en-US" sz="2800" dirty="0" err="1">
                <a:solidFill>
                  <a:srgbClr val="FFD9BE"/>
                </a:solidFill>
                <a:latin typeface="Quattrocento" pitchFamily="34" charset="0"/>
              </a:rPr>
              <a:t>Cont</a:t>
            </a:r>
            <a:r>
              <a:rPr lang="en-US" sz="2800" dirty="0">
                <a:solidFill>
                  <a:srgbClr val="FFD9BE"/>
                </a:solidFill>
                <a:latin typeface="Quattrocento" pitchFamily="34" charset="0"/>
              </a:rPr>
              <a:t>…)</a:t>
            </a:r>
            <a:endParaRPr lang="en-US" sz="5400" dirty="0"/>
          </a:p>
        </p:txBody>
      </p:sp>
      <p:pic>
        <p:nvPicPr>
          <p:cNvPr id="21" name="Picture 20" descr="A screenshot of a computer">
            <a:extLst>
              <a:ext uri="{FF2B5EF4-FFF2-40B4-BE49-F238E27FC236}">
                <a16:creationId xmlns:a16="http://schemas.microsoft.com/office/drawing/2014/main" id="{91A52187-CB74-20C7-6BBE-33B83AB87B62}"/>
              </a:ext>
            </a:extLst>
          </p:cNvPr>
          <p:cNvPicPr>
            <a:picLocks noChangeAspect="1"/>
          </p:cNvPicPr>
          <p:nvPr/>
        </p:nvPicPr>
        <p:blipFill>
          <a:blip r:embed="rId7"/>
          <a:stretch>
            <a:fillRect/>
          </a:stretch>
        </p:blipFill>
        <p:spPr>
          <a:xfrm>
            <a:off x="10371773" y="2116570"/>
            <a:ext cx="3971548" cy="5241160"/>
          </a:xfrm>
          <a:prstGeom prst="rect">
            <a:avLst/>
          </a:prstGeom>
        </p:spPr>
      </p:pic>
    </p:spTree>
    <p:extLst>
      <p:ext uri="{BB962C8B-B14F-4D97-AF65-F5344CB8AC3E}">
        <p14:creationId xmlns:p14="http://schemas.microsoft.com/office/powerpoint/2010/main" val="716181516"/>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30433"/>
          </a:xfrm>
          <a:prstGeom prst="rect">
            <a:avLst/>
          </a:prstGeom>
          <a:solidFill>
            <a:srgbClr val="123332"/>
          </a:solidFill>
          <a:ln/>
        </p:spPr>
        <p:txBody>
          <a:bodyPr/>
          <a:lstStyle/>
          <a:p>
            <a:endParaRPr lang="en-US" dirty="0"/>
          </a:p>
        </p:txBody>
      </p:sp>
      <p:sp>
        <p:nvSpPr>
          <p:cNvPr id="4" name="Text 2"/>
          <p:cNvSpPr/>
          <p:nvPr/>
        </p:nvSpPr>
        <p:spPr>
          <a:xfrm>
            <a:off x="3578144" y="1107062"/>
            <a:ext cx="6167080" cy="558998"/>
          </a:xfrm>
          <a:prstGeom prst="rect">
            <a:avLst/>
          </a:prstGeom>
          <a:noFill/>
          <a:ln/>
        </p:spPr>
        <p:txBody>
          <a:bodyPr wrap="none" rtlCol="0" anchor="t"/>
          <a:lstStyle/>
          <a:p>
            <a:pPr marL="571500" indent="-571500">
              <a:lnSpc>
                <a:spcPts val="4401"/>
              </a:lnSpc>
              <a:buFont typeface="Arial" panose="020B0604020202020204" pitchFamily="34" charset="0"/>
              <a:buChar char="•"/>
            </a:pPr>
            <a:r>
              <a:rPr lang="en-US" sz="3521" dirty="0">
                <a:solidFill>
                  <a:srgbClr val="FFD9BE"/>
                </a:solidFill>
                <a:latin typeface="Quattrocento" pitchFamily="34" charset="0"/>
                <a:ea typeface="Quattrocento" pitchFamily="34" charset="-122"/>
                <a:cs typeface="Quattrocento" pitchFamily="34" charset="-120"/>
              </a:rPr>
              <a:t>Additional Generation Settings </a:t>
            </a:r>
            <a:r>
              <a:rPr lang="en-US" sz="2400" dirty="0">
                <a:solidFill>
                  <a:srgbClr val="FFD9BE"/>
                </a:solidFill>
                <a:latin typeface="Quattrocento" pitchFamily="34" charset="0"/>
                <a:ea typeface="Quattrocento" pitchFamily="34" charset="-122"/>
                <a:cs typeface="Quattrocento" pitchFamily="34" charset="-120"/>
              </a:rPr>
              <a:t>(</a:t>
            </a:r>
            <a:r>
              <a:rPr lang="en-US" sz="2400" dirty="0" err="1">
                <a:solidFill>
                  <a:srgbClr val="FFD9BE"/>
                </a:solidFill>
                <a:latin typeface="Quattrocento" pitchFamily="34" charset="0"/>
                <a:ea typeface="Quattrocento" pitchFamily="34" charset="-122"/>
                <a:cs typeface="Quattrocento" pitchFamily="34" charset="-120"/>
              </a:rPr>
              <a:t>Cont</a:t>
            </a:r>
            <a:r>
              <a:rPr lang="en-US" sz="2400" dirty="0">
                <a:solidFill>
                  <a:srgbClr val="FFD9BE"/>
                </a:solidFill>
                <a:latin typeface="Quattrocento" pitchFamily="34" charset="0"/>
                <a:ea typeface="Quattrocento" pitchFamily="34" charset="-122"/>
                <a:cs typeface="Quattrocento" pitchFamily="34" charset="-120"/>
              </a:rPr>
              <a:t>…)</a:t>
            </a:r>
            <a:endParaRPr lang="en-US" sz="3521" dirty="0"/>
          </a:p>
        </p:txBody>
      </p:sp>
      <p:pic>
        <p:nvPicPr>
          <p:cNvPr id="5" name="Image 0" descr="preencoded.png"/>
          <p:cNvPicPr>
            <a:picLocks noChangeAspect="1"/>
          </p:cNvPicPr>
          <p:nvPr/>
        </p:nvPicPr>
        <p:blipFill>
          <a:blip r:embed="rId3"/>
          <a:stretch>
            <a:fillRect/>
          </a:stretch>
        </p:blipFill>
        <p:spPr>
          <a:xfrm>
            <a:off x="760155" y="2315917"/>
            <a:ext cx="950238" cy="1685330"/>
          </a:xfrm>
          <a:prstGeom prst="rect">
            <a:avLst/>
          </a:prstGeom>
        </p:spPr>
      </p:pic>
      <p:sp>
        <p:nvSpPr>
          <p:cNvPr id="6" name="Text 3"/>
          <p:cNvSpPr/>
          <p:nvPr/>
        </p:nvSpPr>
        <p:spPr>
          <a:xfrm>
            <a:off x="1832253" y="2543341"/>
            <a:ext cx="2235756" cy="279440"/>
          </a:xfrm>
          <a:prstGeom prst="rect">
            <a:avLst/>
          </a:prstGeom>
          <a:noFill/>
          <a:ln/>
        </p:spPr>
        <p:txBody>
          <a:bodyPr wrap="none" rtlCol="0" anchor="t"/>
          <a:lstStyle/>
          <a:p>
            <a:pPr marL="0" indent="0" algn="l">
              <a:lnSpc>
                <a:spcPts val="2201"/>
              </a:lnSpc>
              <a:buNone/>
            </a:pPr>
            <a:r>
              <a:rPr lang="en-US" sz="2400" dirty="0">
                <a:solidFill>
                  <a:srgbClr val="FFD9BE"/>
                </a:solidFill>
                <a:latin typeface="Quattrocento" pitchFamily="34" charset="0"/>
                <a:ea typeface="Quattrocento" pitchFamily="34" charset="-122"/>
                <a:cs typeface="Quattrocento" pitchFamily="34" charset="-120"/>
              </a:rPr>
              <a:t>CFG Scale</a:t>
            </a:r>
            <a:endParaRPr lang="en-US" sz="2400" dirty="0"/>
          </a:p>
        </p:txBody>
      </p:sp>
      <p:sp>
        <p:nvSpPr>
          <p:cNvPr id="7" name="Text 4"/>
          <p:cNvSpPr/>
          <p:nvPr/>
        </p:nvSpPr>
        <p:spPr>
          <a:xfrm>
            <a:off x="1836301" y="2967083"/>
            <a:ext cx="8535472" cy="911900"/>
          </a:xfrm>
          <a:prstGeom prst="rect">
            <a:avLst/>
          </a:prstGeom>
          <a:noFill/>
          <a:ln/>
        </p:spPr>
        <p:txBody>
          <a:bodyPr wrap="square" rtlCol="0" anchor="t"/>
          <a:lstStyle/>
          <a:p>
            <a:pPr marL="0" indent="0" algn="l">
              <a:buNone/>
            </a:pPr>
            <a:r>
              <a:rPr lang="en-US" sz="2000" dirty="0">
                <a:solidFill>
                  <a:srgbClr val="F9EEE7"/>
                </a:solidFill>
                <a:latin typeface="Quattrocento" pitchFamily="34" charset="0"/>
                <a:ea typeface="Quattrocento" pitchFamily="34" charset="-122"/>
                <a:cs typeface="Quattrocento" pitchFamily="34" charset="-120"/>
              </a:rPr>
              <a:t>Slider to adjust the guidance scale, which controls how much the image generation process follows the prompt. Higher values can make the image adhere more closely to the prompt. Set to 7 in this case.</a:t>
            </a:r>
            <a:endParaRPr lang="en-US" sz="2000" dirty="0"/>
          </a:p>
        </p:txBody>
      </p:sp>
      <p:pic>
        <p:nvPicPr>
          <p:cNvPr id="8" name="Image 1" descr="preencoded.png"/>
          <p:cNvPicPr>
            <a:picLocks noChangeAspect="1"/>
          </p:cNvPicPr>
          <p:nvPr/>
        </p:nvPicPr>
        <p:blipFill>
          <a:blip r:embed="rId4"/>
          <a:stretch>
            <a:fillRect/>
          </a:stretch>
        </p:blipFill>
        <p:spPr>
          <a:xfrm>
            <a:off x="760155" y="4041877"/>
            <a:ext cx="950238" cy="1520309"/>
          </a:xfrm>
          <a:prstGeom prst="rect">
            <a:avLst/>
          </a:prstGeom>
        </p:spPr>
      </p:pic>
      <p:sp>
        <p:nvSpPr>
          <p:cNvPr id="9" name="Text 5"/>
          <p:cNvSpPr/>
          <p:nvPr/>
        </p:nvSpPr>
        <p:spPr>
          <a:xfrm>
            <a:off x="1836301" y="4302725"/>
            <a:ext cx="2235756" cy="279440"/>
          </a:xfrm>
          <a:prstGeom prst="rect">
            <a:avLst/>
          </a:prstGeom>
          <a:noFill/>
          <a:ln/>
        </p:spPr>
        <p:txBody>
          <a:bodyPr wrap="none" rtlCol="0" anchor="t"/>
          <a:lstStyle/>
          <a:p>
            <a:pPr marL="0" indent="0" algn="l">
              <a:lnSpc>
                <a:spcPts val="2201"/>
              </a:lnSpc>
              <a:buNone/>
            </a:pPr>
            <a:r>
              <a:rPr lang="en-US" sz="2400" dirty="0">
                <a:solidFill>
                  <a:srgbClr val="FFD9BE"/>
                </a:solidFill>
                <a:latin typeface="Quattrocento" pitchFamily="34" charset="0"/>
                <a:ea typeface="Quattrocento" pitchFamily="34" charset="-122"/>
                <a:cs typeface="Quattrocento" pitchFamily="34" charset="-120"/>
              </a:rPr>
              <a:t>Seed</a:t>
            </a:r>
            <a:endParaRPr lang="en-US" sz="1761" dirty="0"/>
          </a:p>
        </p:txBody>
      </p:sp>
      <p:sp>
        <p:nvSpPr>
          <p:cNvPr id="10" name="Text 6"/>
          <p:cNvSpPr/>
          <p:nvPr/>
        </p:nvSpPr>
        <p:spPr>
          <a:xfrm>
            <a:off x="1836301" y="4760747"/>
            <a:ext cx="8535472" cy="607933"/>
          </a:xfrm>
          <a:prstGeom prst="rect">
            <a:avLst/>
          </a:prstGeom>
          <a:noFill/>
          <a:ln/>
        </p:spPr>
        <p:txBody>
          <a:bodyPr wrap="square" rtlCol="0" anchor="t"/>
          <a:lstStyle/>
          <a:p>
            <a:pPr marL="0" indent="0" algn="l">
              <a:buNone/>
            </a:pPr>
            <a:r>
              <a:rPr lang="en-US" sz="2000" dirty="0">
                <a:solidFill>
                  <a:srgbClr val="F9EEE7"/>
                </a:solidFill>
                <a:latin typeface="Quattrocento" pitchFamily="34" charset="0"/>
                <a:ea typeface="Quattrocento" pitchFamily="34" charset="-122"/>
                <a:cs typeface="Quattrocento" pitchFamily="34" charset="-120"/>
              </a:rPr>
              <a:t>Numeric input to set the random seed for image generation. Using the same seed with the same prompt will produce the same image. Set to -1, which typically means a random seed is used.</a:t>
            </a:r>
            <a:endParaRPr lang="en-US" sz="2000" dirty="0"/>
          </a:p>
        </p:txBody>
      </p:sp>
      <p:pic>
        <p:nvPicPr>
          <p:cNvPr id="11" name="Image 2" descr="preencoded.png"/>
          <p:cNvPicPr>
            <a:picLocks noChangeAspect="1"/>
          </p:cNvPicPr>
          <p:nvPr/>
        </p:nvPicPr>
        <p:blipFill>
          <a:blip r:embed="rId5"/>
          <a:stretch>
            <a:fillRect/>
          </a:stretch>
        </p:blipFill>
        <p:spPr>
          <a:xfrm>
            <a:off x="760155" y="5598797"/>
            <a:ext cx="950238" cy="1520309"/>
          </a:xfrm>
          <a:prstGeom prst="rect">
            <a:avLst/>
          </a:prstGeom>
        </p:spPr>
      </p:pic>
      <p:sp>
        <p:nvSpPr>
          <p:cNvPr id="12" name="Text 7"/>
          <p:cNvSpPr/>
          <p:nvPr/>
        </p:nvSpPr>
        <p:spPr>
          <a:xfrm>
            <a:off x="1832253" y="6058401"/>
            <a:ext cx="2235756" cy="279440"/>
          </a:xfrm>
          <a:prstGeom prst="rect">
            <a:avLst/>
          </a:prstGeom>
          <a:noFill/>
          <a:ln/>
        </p:spPr>
        <p:txBody>
          <a:bodyPr wrap="none" rtlCol="0" anchor="t"/>
          <a:lstStyle/>
          <a:p>
            <a:pPr marL="0" indent="0" algn="l">
              <a:lnSpc>
                <a:spcPts val="2201"/>
              </a:lnSpc>
              <a:buNone/>
            </a:pPr>
            <a:r>
              <a:rPr lang="en-US" sz="2400" dirty="0">
                <a:solidFill>
                  <a:srgbClr val="FFD9BE"/>
                </a:solidFill>
                <a:latin typeface="Quattrocento" pitchFamily="34" charset="0"/>
                <a:ea typeface="Quattrocento" pitchFamily="34" charset="-122"/>
                <a:cs typeface="Quattrocento" pitchFamily="34" charset="-120"/>
              </a:rPr>
              <a:t>Batch Settings</a:t>
            </a:r>
            <a:endParaRPr lang="en-US" sz="2400" dirty="0"/>
          </a:p>
        </p:txBody>
      </p:sp>
      <p:sp>
        <p:nvSpPr>
          <p:cNvPr id="13" name="Text 8"/>
          <p:cNvSpPr/>
          <p:nvPr/>
        </p:nvSpPr>
        <p:spPr>
          <a:xfrm>
            <a:off x="1836301" y="6511173"/>
            <a:ext cx="8535472" cy="607933"/>
          </a:xfrm>
          <a:prstGeom prst="rect">
            <a:avLst/>
          </a:prstGeom>
          <a:noFill/>
          <a:ln/>
        </p:spPr>
        <p:txBody>
          <a:bodyPr wrap="square" rtlCol="0" anchor="t"/>
          <a:lstStyle/>
          <a:p>
            <a:pPr marL="0" indent="0" algn="l">
              <a:buNone/>
            </a:pPr>
            <a:r>
              <a:rPr lang="en-US" sz="2000" dirty="0">
                <a:solidFill>
                  <a:srgbClr val="F9EEE7"/>
                </a:solidFill>
                <a:latin typeface="Quattrocento" pitchFamily="34" charset="0"/>
                <a:ea typeface="Quattrocento" pitchFamily="34" charset="-122"/>
                <a:cs typeface="Quattrocento" pitchFamily="34" charset="-120"/>
              </a:rPr>
              <a:t>Batch count is set to 1, which means how many sets of images to generate. Batch size is set to 1, indicating the number of images to generate per set.</a:t>
            </a:r>
            <a:endParaRPr lang="en-US" sz="2000" dirty="0"/>
          </a:p>
        </p:txBody>
      </p:sp>
      <p:sp>
        <p:nvSpPr>
          <p:cNvPr id="19" name="Text 2">
            <a:extLst>
              <a:ext uri="{FF2B5EF4-FFF2-40B4-BE49-F238E27FC236}">
                <a16:creationId xmlns:a16="http://schemas.microsoft.com/office/drawing/2014/main" id="{F16AF355-CF6B-446E-E120-2A05BF69B7A0}"/>
              </a:ext>
            </a:extLst>
          </p:cNvPr>
          <p:cNvSpPr/>
          <p:nvPr/>
        </p:nvSpPr>
        <p:spPr>
          <a:xfrm>
            <a:off x="968693" y="266869"/>
            <a:ext cx="5809059" cy="726043"/>
          </a:xfrm>
          <a:prstGeom prst="rect">
            <a:avLst/>
          </a:prstGeom>
          <a:noFill/>
          <a:ln/>
        </p:spPr>
        <p:txBody>
          <a:bodyPr wrap="none" rtlCol="0" anchor="t"/>
          <a:lstStyle/>
          <a:p>
            <a:pPr>
              <a:lnSpc>
                <a:spcPts val="5718"/>
              </a:lnSpc>
            </a:pPr>
            <a:r>
              <a:rPr lang="en-US" sz="5400" dirty="0">
                <a:solidFill>
                  <a:srgbClr val="FFD9BE"/>
                </a:solidFill>
                <a:latin typeface="Quattrocento" pitchFamily="34" charset="0"/>
              </a:rPr>
              <a:t>How to use AI page </a:t>
            </a:r>
            <a:r>
              <a:rPr lang="ar-EG" sz="2800" dirty="0">
                <a:solidFill>
                  <a:srgbClr val="FFD9BE"/>
                </a:solidFill>
                <a:latin typeface="Quattrocento" pitchFamily="34" charset="0"/>
              </a:rPr>
              <a:t>)</a:t>
            </a:r>
            <a:r>
              <a:rPr lang="en-US" sz="2800" dirty="0" err="1">
                <a:solidFill>
                  <a:srgbClr val="FFD9BE"/>
                </a:solidFill>
                <a:latin typeface="Quattrocento" pitchFamily="34" charset="0"/>
              </a:rPr>
              <a:t>Cont</a:t>
            </a:r>
            <a:r>
              <a:rPr lang="en-US" sz="2800" dirty="0">
                <a:solidFill>
                  <a:srgbClr val="FFD9BE"/>
                </a:solidFill>
                <a:latin typeface="Quattrocento" pitchFamily="34" charset="0"/>
              </a:rPr>
              <a:t>…)</a:t>
            </a:r>
            <a:endParaRPr lang="en-US" sz="5400" dirty="0"/>
          </a:p>
        </p:txBody>
      </p:sp>
      <p:pic>
        <p:nvPicPr>
          <p:cNvPr id="21" name="Picture 20" descr="A screenshot of a computer">
            <a:extLst>
              <a:ext uri="{FF2B5EF4-FFF2-40B4-BE49-F238E27FC236}">
                <a16:creationId xmlns:a16="http://schemas.microsoft.com/office/drawing/2014/main" id="{91A52187-CB74-20C7-6BBE-33B83AB87B62}"/>
              </a:ext>
            </a:extLst>
          </p:cNvPr>
          <p:cNvPicPr>
            <a:picLocks noChangeAspect="1"/>
          </p:cNvPicPr>
          <p:nvPr/>
        </p:nvPicPr>
        <p:blipFill>
          <a:blip r:embed="rId6"/>
          <a:stretch>
            <a:fillRect/>
          </a:stretch>
        </p:blipFill>
        <p:spPr>
          <a:xfrm>
            <a:off x="10371773" y="2262287"/>
            <a:ext cx="3971548" cy="5439108"/>
          </a:xfrm>
          <a:prstGeom prst="rect">
            <a:avLst/>
          </a:prstGeom>
        </p:spPr>
      </p:pic>
    </p:spTree>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4410550" y="1078945"/>
            <a:ext cx="5809059" cy="726043"/>
          </a:xfrm>
          <a:prstGeom prst="rect">
            <a:avLst/>
          </a:prstGeom>
          <a:noFill/>
          <a:ln/>
        </p:spPr>
        <p:txBody>
          <a:bodyPr wrap="none" rtlCol="0" anchor="t"/>
          <a:lstStyle/>
          <a:p>
            <a:pPr marL="685800" indent="-685800">
              <a:lnSpc>
                <a:spcPts val="5718"/>
              </a:lnSpc>
              <a:buFont typeface="Arial" panose="020B0604020202020204" pitchFamily="34" charset="0"/>
              <a:buChar char="•"/>
            </a:pPr>
            <a:r>
              <a:rPr lang="en-US" sz="4574" dirty="0">
                <a:solidFill>
                  <a:srgbClr val="FFD9BE"/>
                </a:solidFill>
                <a:latin typeface="Quattrocento" pitchFamily="34" charset="0"/>
                <a:ea typeface="Quattrocento" pitchFamily="34" charset="-122"/>
                <a:cs typeface="Quattrocento" pitchFamily="34" charset="-120"/>
              </a:rPr>
              <a:t>Bottom Controls</a:t>
            </a:r>
            <a:endParaRPr lang="en-US" sz="4574" dirty="0"/>
          </a:p>
        </p:txBody>
      </p:sp>
      <p:sp>
        <p:nvSpPr>
          <p:cNvPr id="6" name="Text 3"/>
          <p:cNvSpPr/>
          <p:nvPr/>
        </p:nvSpPr>
        <p:spPr>
          <a:xfrm>
            <a:off x="1734236" y="5226145"/>
            <a:ext cx="2904530" cy="363141"/>
          </a:xfrm>
          <a:prstGeom prst="rect">
            <a:avLst/>
          </a:prstGeom>
          <a:noFill/>
          <a:ln/>
        </p:spPr>
        <p:txBody>
          <a:bodyPr wrap="none" rtlCol="0" anchor="t"/>
          <a:lstStyle/>
          <a:p>
            <a:pPr marL="0" indent="0" algn="l">
              <a:lnSpc>
                <a:spcPts val="2859"/>
              </a:lnSpc>
              <a:buNone/>
            </a:pPr>
            <a:r>
              <a:rPr lang="en-US" sz="2800" dirty="0">
                <a:solidFill>
                  <a:srgbClr val="FFD9BE"/>
                </a:solidFill>
                <a:latin typeface="Quattrocento" pitchFamily="34" charset="0"/>
                <a:ea typeface="Quattrocento" pitchFamily="34" charset="-122"/>
                <a:cs typeface="Quattrocento" pitchFamily="34" charset="-120"/>
              </a:rPr>
              <a:t>Generate Button</a:t>
            </a:r>
            <a:endParaRPr lang="en-US" sz="2800" dirty="0"/>
          </a:p>
        </p:txBody>
      </p:sp>
      <p:sp>
        <p:nvSpPr>
          <p:cNvPr id="7" name="Text 4"/>
          <p:cNvSpPr/>
          <p:nvPr/>
        </p:nvSpPr>
        <p:spPr>
          <a:xfrm>
            <a:off x="1734236" y="5807393"/>
            <a:ext cx="3984069" cy="1185148"/>
          </a:xfrm>
          <a:prstGeom prst="rect">
            <a:avLst/>
          </a:prstGeom>
          <a:noFill/>
          <a:ln/>
        </p:spPr>
        <p:txBody>
          <a:bodyPr wrap="square" rtlCol="0" anchor="t"/>
          <a:lstStyle/>
          <a:p>
            <a:pPr marL="0" indent="0" algn="l">
              <a:buNone/>
            </a:pPr>
            <a:r>
              <a:rPr lang="en-US" sz="2000" dirty="0">
                <a:solidFill>
                  <a:srgbClr val="F9EEE7"/>
                </a:solidFill>
                <a:latin typeface="Quattrocento" pitchFamily="34" charset="0"/>
                <a:ea typeface="Quattrocento" pitchFamily="34" charset="-122"/>
                <a:cs typeface="Quattrocento" pitchFamily="34" charset="-120"/>
              </a:rPr>
              <a:t>The orange button that starts the image generation process based on the provided prompt and settings.</a:t>
            </a:r>
            <a:endParaRPr lang="en-US" sz="2000" dirty="0"/>
          </a:p>
        </p:txBody>
      </p:sp>
      <p:sp>
        <p:nvSpPr>
          <p:cNvPr id="9" name="Text 5"/>
          <p:cNvSpPr/>
          <p:nvPr/>
        </p:nvSpPr>
        <p:spPr>
          <a:xfrm>
            <a:off x="8765083" y="5226145"/>
            <a:ext cx="2904530" cy="363141"/>
          </a:xfrm>
          <a:prstGeom prst="rect">
            <a:avLst/>
          </a:prstGeom>
          <a:noFill/>
          <a:ln/>
        </p:spPr>
        <p:txBody>
          <a:bodyPr wrap="none" rtlCol="0" anchor="t"/>
          <a:lstStyle/>
          <a:p>
            <a:pPr marL="0" indent="0" algn="l">
              <a:lnSpc>
                <a:spcPts val="2859"/>
              </a:lnSpc>
              <a:buNone/>
            </a:pPr>
            <a:r>
              <a:rPr lang="en-US" sz="2800" dirty="0">
                <a:solidFill>
                  <a:srgbClr val="FFD9BE"/>
                </a:solidFill>
                <a:latin typeface="Quattrocento" pitchFamily="34" charset="0"/>
                <a:ea typeface="Quattrocento" pitchFamily="34" charset="-122"/>
                <a:cs typeface="Quattrocento" pitchFamily="34" charset="-120"/>
              </a:rPr>
              <a:t>Control Icons</a:t>
            </a:r>
            <a:endParaRPr lang="en-US" sz="2800" dirty="0"/>
          </a:p>
        </p:txBody>
      </p:sp>
      <p:sp>
        <p:nvSpPr>
          <p:cNvPr id="10" name="Text 6"/>
          <p:cNvSpPr/>
          <p:nvPr/>
        </p:nvSpPr>
        <p:spPr>
          <a:xfrm>
            <a:off x="8810525" y="5807393"/>
            <a:ext cx="3984069" cy="1185148"/>
          </a:xfrm>
          <a:prstGeom prst="rect">
            <a:avLst/>
          </a:prstGeom>
          <a:noFill/>
          <a:ln/>
        </p:spPr>
        <p:txBody>
          <a:bodyPr wrap="square" rtlCol="0" anchor="t"/>
          <a:lstStyle/>
          <a:p>
            <a:pPr marL="0" indent="0" algn="l">
              <a:buNone/>
            </a:pPr>
            <a:r>
              <a:rPr lang="en-US" sz="2000" dirty="0">
                <a:solidFill>
                  <a:srgbClr val="F9EEE7"/>
                </a:solidFill>
                <a:latin typeface="Quattrocento" pitchFamily="34" charset="0"/>
                <a:ea typeface="Quattrocento" pitchFamily="34" charset="-122"/>
                <a:cs typeface="Quattrocento" pitchFamily="34" charset="-120"/>
              </a:rPr>
              <a:t>Icons for loading, saving, copying, and other operations related to generated images.</a:t>
            </a:r>
            <a:endParaRPr lang="en-US" sz="2000" dirty="0"/>
          </a:p>
        </p:txBody>
      </p:sp>
      <p:sp>
        <p:nvSpPr>
          <p:cNvPr id="15" name="Text 2">
            <a:extLst>
              <a:ext uri="{FF2B5EF4-FFF2-40B4-BE49-F238E27FC236}">
                <a16:creationId xmlns:a16="http://schemas.microsoft.com/office/drawing/2014/main" id="{B0144C09-D378-7221-A14D-5C4D2ED24A65}"/>
              </a:ext>
            </a:extLst>
          </p:cNvPr>
          <p:cNvSpPr/>
          <p:nvPr/>
        </p:nvSpPr>
        <p:spPr>
          <a:xfrm>
            <a:off x="968693" y="266869"/>
            <a:ext cx="5809059" cy="726043"/>
          </a:xfrm>
          <a:prstGeom prst="rect">
            <a:avLst/>
          </a:prstGeom>
          <a:noFill/>
          <a:ln/>
        </p:spPr>
        <p:txBody>
          <a:bodyPr wrap="none" rtlCol="0" anchor="t"/>
          <a:lstStyle/>
          <a:p>
            <a:pPr>
              <a:lnSpc>
                <a:spcPts val="5718"/>
              </a:lnSpc>
            </a:pPr>
            <a:r>
              <a:rPr lang="en-US" sz="5400" dirty="0">
                <a:solidFill>
                  <a:srgbClr val="FFD9BE"/>
                </a:solidFill>
                <a:latin typeface="Quattrocento" pitchFamily="34" charset="0"/>
              </a:rPr>
              <a:t>How to use AI page </a:t>
            </a:r>
            <a:r>
              <a:rPr lang="ar-EG" sz="2800" dirty="0">
                <a:solidFill>
                  <a:srgbClr val="FFD9BE"/>
                </a:solidFill>
                <a:latin typeface="Quattrocento" pitchFamily="34" charset="0"/>
              </a:rPr>
              <a:t>)</a:t>
            </a:r>
            <a:r>
              <a:rPr lang="en-US" sz="2800" dirty="0" err="1">
                <a:solidFill>
                  <a:srgbClr val="FFD9BE"/>
                </a:solidFill>
                <a:latin typeface="Quattrocento" pitchFamily="34" charset="0"/>
              </a:rPr>
              <a:t>Cont</a:t>
            </a:r>
            <a:r>
              <a:rPr lang="en-US" sz="2800" dirty="0">
                <a:solidFill>
                  <a:srgbClr val="FFD9BE"/>
                </a:solidFill>
                <a:latin typeface="Quattrocento" pitchFamily="34" charset="0"/>
              </a:rPr>
              <a:t>…)</a:t>
            </a:r>
            <a:endParaRPr lang="en-US" sz="5400" dirty="0"/>
          </a:p>
        </p:txBody>
      </p:sp>
      <p:pic>
        <p:nvPicPr>
          <p:cNvPr id="17" name="Picture 16" descr="A screenshot of a computer&#10;&#10;Description automatically generated">
            <a:extLst>
              <a:ext uri="{FF2B5EF4-FFF2-40B4-BE49-F238E27FC236}">
                <a16:creationId xmlns:a16="http://schemas.microsoft.com/office/drawing/2014/main" id="{167A223E-4923-4FB5-D9F9-AA885329FA9F}"/>
              </a:ext>
            </a:extLst>
          </p:cNvPr>
          <p:cNvPicPr>
            <a:picLocks noChangeAspect="1"/>
          </p:cNvPicPr>
          <p:nvPr/>
        </p:nvPicPr>
        <p:blipFill>
          <a:blip r:embed="rId3"/>
          <a:stretch>
            <a:fillRect/>
          </a:stretch>
        </p:blipFill>
        <p:spPr>
          <a:xfrm>
            <a:off x="2500642" y="2088973"/>
            <a:ext cx="9168971" cy="1947626"/>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997279"/>
            <a:ext cx="7214830" cy="901898"/>
          </a:xfrm>
          <a:prstGeom prst="rect">
            <a:avLst/>
          </a:prstGeom>
          <a:noFill/>
          <a:ln/>
        </p:spPr>
        <p:txBody>
          <a:bodyPr wrap="none" rtlCol="0" anchor="t"/>
          <a:lstStyle/>
          <a:p>
            <a:pPr marL="0" indent="0">
              <a:lnSpc>
                <a:spcPts val="7101"/>
              </a:lnSpc>
              <a:buNone/>
            </a:pPr>
            <a:r>
              <a:rPr lang="en-US" sz="6600" dirty="0">
                <a:solidFill>
                  <a:srgbClr val="FFD9BE"/>
                </a:solidFill>
                <a:latin typeface="Quattrocento" pitchFamily="34" charset="0"/>
                <a:ea typeface="Quattrocento" pitchFamily="34" charset="-122"/>
                <a:cs typeface="Quattrocento" pitchFamily="34" charset="-120"/>
              </a:rPr>
              <a:t>Related Works</a:t>
            </a:r>
            <a:endParaRPr lang="en-US" sz="6600" dirty="0"/>
          </a:p>
        </p:txBody>
      </p:sp>
      <p:sp>
        <p:nvSpPr>
          <p:cNvPr id="6" name="Text 3"/>
          <p:cNvSpPr/>
          <p:nvPr/>
        </p:nvSpPr>
        <p:spPr>
          <a:xfrm>
            <a:off x="833199" y="4232434"/>
            <a:ext cx="7477601" cy="999768"/>
          </a:xfrm>
          <a:prstGeom prst="rect">
            <a:avLst/>
          </a:prstGeom>
          <a:noFill/>
          <a:ln/>
        </p:spPr>
        <p:txBody>
          <a:bodyPr wrap="square" rtlCol="0" anchor="t"/>
          <a:lstStyle/>
          <a:p>
            <a:pPr marL="0" indent="0">
              <a:buNone/>
            </a:pPr>
            <a:r>
              <a:rPr lang="en-US" sz="2400" dirty="0">
                <a:solidFill>
                  <a:srgbClr val="F9EEE7"/>
                </a:solidFill>
                <a:latin typeface="Quattrocento" pitchFamily="34" charset="0"/>
                <a:ea typeface="Quattrocento" pitchFamily="34" charset="-122"/>
                <a:cs typeface="Quattrocento" pitchFamily="34" charset="-120"/>
              </a:rPr>
              <a:t>Explore the latest innovations and trends in the world of interior design, where technology and creativity converge to revolutionize the way we envision and transform living spaces.</a:t>
            </a:r>
            <a:endParaRPr lang="en-US" sz="2400" dirty="0"/>
          </a:p>
        </p:txBody>
      </p:sp>
    </p:spTree>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833199" y="3788093"/>
            <a:ext cx="5228153" cy="653415"/>
          </a:xfrm>
          <a:prstGeom prst="rect">
            <a:avLst/>
          </a:prstGeom>
          <a:noFill/>
          <a:ln/>
        </p:spPr>
        <p:txBody>
          <a:bodyPr wrap="none" rtlCol="0" anchor="t"/>
          <a:lstStyle/>
          <a:p>
            <a:pPr marL="0" indent="0">
              <a:lnSpc>
                <a:spcPts val="5146"/>
              </a:lnSpc>
              <a:buNone/>
            </a:pPr>
            <a:r>
              <a:rPr lang="en-US" sz="5400" dirty="0">
                <a:solidFill>
                  <a:srgbClr val="FFD9BE"/>
                </a:solidFill>
                <a:latin typeface="Quattrocento" pitchFamily="34" charset="0"/>
              </a:rPr>
              <a:t>Model Output</a:t>
            </a:r>
            <a:endParaRPr lang="en-US" sz="5400" dirty="0"/>
          </a:p>
        </p:txBody>
      </p:sp>
      <p:pic>
        <p:nvPicPr>
          <p:cNvPr id="6" name="Picture 5" descr="A living room with a fireplace and a large green couch&#10;&#10;Description automatically generated">
            <a:extLst>
              <a:ext uri="{FF2B5EF4-FFF2-40B4-BE49-F238E27FC236}">
                <a16:creationId xmlns:a16="http://schemas.microsoft.com/office/drawing/2014/main" id="{F521DFA2-F3C0-CEFD-A6E1-685D9A3538EA}"/>
              </a:ext>
            </a:extLst>
          </p:cNvPr>
          <p:cNvPicPr>
            <a:picLocks noChangeAspect="1"/>
          </p:cNvPicPr>
          <p:nvPr/>
        </p:nvPicPr>
        <p:blipFill>
          <a:blip r:embed="rId3"/>
          <a:stretch>
            <a:fillRect/>
          </a:stretch>
        </p:blipFill>
        <p:spPr>
          <a:xfrm>
            <a:off x="6400800" y="0"/>
            <a:ext cx="8229600" cy="8229600"/>
          </a:xfrm>
          <a:prstGeom prst="rect">
            <a:avLst/>
          </a:prstGeom>
        </p:spPr>
      </p:pic>
    </p:spTree>
    <p:extLst>
      <p:ext uri="{BB962C8B-B14F-4D97-AF65-F5344CB8AC3E}">
        <p14:creationId xmlns:p14="http://schemas.microsoft.com/office/powerpoint/2010/main" val="4212422539"/>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122680" y="452372"/>
            <a:ext cx="5326912" cy="653415"/>
          </a:xfrm>
          <a:prstGeom prst="rect">
            <a:avLst/>
          </a:prstGeom>
          <a:noFill/>
          <a:ln/>
        </p:spPr>
        <p:txBody>
          <a:bodyPr wrap="none" rtlCol="0" anchor="t"/>
          <a:lstStyle/>
          <a:p>
            <a:pPr lvl="3">
              <a:lnSpc>
                <a:spcPts val="5146"/>
              </a:lnSpc>
            </a:pPr>
            <a:r>
              <a:rPr lang="en-US" sz="6000" dirty="0">
                <a:solidFill>
                  <a:srgbClr val="FFD9BE"/>
                </a:solidFill>
                <a:latin typeface="Quattrocento" pitchFamily="34" charset="0"/>
                <a:ea typeface="Quattrocento" pitchFamily="34" charset="-122"/>
                <a:cs typeface="Quattrocento" pitchFamily="34" charset="-120"/>
              </a:rPr>
              <a:t>Model Output</a:t>
            </a:r>
            <a:endParaRPr lang="en-US" sz="6000" dirty="0"/>
          </a:p>
        </p:txBody>
      </p:sp>
      <p:sp>
        <p:nvSpPr>
          <p:cNvPr id="6" name="Text 6">
            <a:extLst>
              <a:ext uri="{FF2B5EF4-FFF2-40B4-BE49-F238E27FC236}">
                <a16:creationId xmlns:a16="http://schemas.microsoft.com/office/drawing/2014/main" id="{D8BD041E-A23C-37CE-C754-24E5317965CE}"/>
              </a:ext>
            </a:extLst>
          </p:cNvPr>
          <p:cNvSpPr/>
          <p:nvPr/>
        </p:nvSpPr>
        <p:spPr>
          <a:xfrm>
            <a:off x="5026573" y="1231451"/>
            <a:ext cx="4577254"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latin typeface="Quattrocento" panose="02020502030000000404" pitchFamily="18" charset="0"/>
              </a:rPr>
              <a:t>A) Text to Image</a:t>
            </a:r>
            <a:endParaRPr lang="en-US" sz="2800" b="1" dirty="0">
              <a:solidFill>
                <a:schemeClr val="bg1"/>
              </a:solidFill>
              <a:latin typeface="Quattrocento" panose="02020502030000000404" pitchFamily="18" charset="0"/>
            </a:endParaRPr>
          </a:p>
        </p:txBody>
      </p:sp>
      <p:pic>
        <p:nvPicPr>
          <p:cNvPr id="7" name="Picture 6">
            <a:extLst>
              <a:ext uri="{FF2B5EF4-FFF2-40B4-BE49-F238E27FC236}">
                <a16:creationId xmlns:a16="http://schemas.microsoft.com/office/drawing/2014/main" id="{F4CF62AA-81C5-78C3-9930-72602FAED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671" y="1884866"/>
            <a:ext cx="12377057" cy="6036861"/>
          </a:xfrm>
          <a:prstGeom prst="rect">
            <a:avLst/>
          </a:prstGeom>
        </p:spPr>
      </p:pic>
    </p:spTree>
    <p:extLst>
      <p:ext uri="{BB962C8B-B14F-4D97-AF65-F5344CB8AC3E}">
        <p14:creationId xmlns:p14="http://schemas.microsoft.com/office/powerpoint/2010/main" val="3349177307"/>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2937623" y="447544"/>
            <a:ext cx="5326912" cy="653415"/>
          </a:xfrm>
          <a:prstGeom prst="rect">
            <a:avLst/>
          </a:prstGeom>
          <a:noFill/>
          <a:ln/>
        </p:spPr>
        <p:txBody>
          <a:bodyPr wrap="none" rtlCol="0" anchor="t"/>
          <a:lstStyle/>
          <a:p>
            <a:pPr lvl="3">
              <a:lnSpc>
                <a:spcPts val="5146"/>
              </a:lnSpc>
            </a:pPr>
            <a:r>
              <a:rPr lang="en-US" sz="6000" dirty="0">
                <a:solidFill>
                  <a:srgbClr val="FFD9BE"/>
                </a:solidFill>
                <a:latin typeface="Quattrocento" pitchFamily="34" charset="0"/>
                <a:ea typeface="Quattrocento" pitchFamily="34" charset="-122"/>
                <a:cs typeface="Quattrocento" pitchFamily="34" charset="-120"/>
              </a:rPr>
              <a:t>Model Output </a:t>
            </a:r>
            <a:r>
              <a:rPr lang="en-US" sz="3600" dirty="0">
                <a:solidFill>
                  <a:srgbClr val="FFD9BE"/>
                </a:solidFill>
                <a:latin typeface="Quattrocento" pitchFamily="34" charset="0"/>
                <a:ea typeface="Quattrocento" pitchFamily="34" charset="-122"/>
                <a:cs typeface="Quattrocento" pitchFamily="34" charset="-120"/>
              </a:rPr>
              <a:t>(</a:t>
            </a:r>
            <a:r>
              <a:rPr lang="en-US" sz="3600" dirty="0" err="1">
                <a:solidFill>
                  <a:srgbClr val="FFD9BE"/>
                </a:solidFill>
                <a:latin typeface="Quattrocento" pitchFamily="34" charset="0"/>
                <a:ea typeface="Quattrocento" pitchFamily="34" charset="-122"/>
                <a:cs typeface="Quattrocento" pitchFamily="34" charset="-120"/>
              </a:rPr>
              <a:t>Cont</a:t>
            </a:r>
            <a:r>
              <a:rPr lang="en-US" sz="3600" dirty="0">
                <a:solidFill>
                  <a:srgbClr val="FFD9BE"/>
                </a:solidFill>
                <a:latin typeface="Quattrocento" pitchFamily="34" charset="0"/>
                <a:ea typeface="Quattrocento" pitchFamily="34" charset="-122"/>
                <a:cs typeface="Quattrocento" pitchFamily="34" charset="-120"/>
              </a:rPr>
              <a:t>…)</a:t>
            </a:r>
            <a:endParaRPr lang="en-US" sz="6000" dirty="0"/>
          </a:p>
        </p:txBody>
      </p:sp>
      <p:sp>
        <p:nvSpPr>
          <p:cNvPr id="6" name="Text 6">
            <a:extLst>
              <a:ext uri="{FF2B5EF4-FFF2-40B4-BE49-F238E27FC236}">
                <a16:creationId xmlns:a16="http://schemas.microsoft.com/office/drawing/2014/main" id="{D8BD041E-A23C-37CE-C754-24E5317965CE}"/>
              </a:ext>
            </a:extLst>
          </p:cNvPr>
          <p:cNvSpPr/>
          <p:nvPr/>
        </p:nvSpPr>
        <p:spPr>
          <a:xfrm>
            <a:off x="5026573" y="1231451"/>
            <a:ext cx="5761170"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latin typeface="Quattrocento" panose="02020502030000000404" pitchFamily="18" charset="0"/>
              </a:rPr>
              <a:t>A) Text to Image </a:t>
            </a:r>
            <a:r>
              <a:rPr lang="en-US" sz="2400" b="1" dirty="0">
                <a:solidFill>
                  <a:schemeClr val="bg1"/>
                </a:solidFill>
                <a:latin typeface="Quattrocento" panose="02020502030000000404" pitchFamily="18" charset="0"/>
              </a:rPr>
              <a:t>(</a:t>
            </a:r>
            <a:r>
              <a:rPr lang="en-US" sz="2400" b="1" dirty="0" err="1">
                <a:solidFill>
                  <a:schemeClr val="bg1"/>
                </a:solidFill>
                <a:latin typeface="Quattrocento" panose="02020502030000000404" pitchFamily="18" charset="0"/>
              </a:rPr>
              <a:t>Cont</a:t>
            </a:r>
            <a:r>
              <a:rPr lang="en-US" sz="2400" b="1" dirty="0">
                <a:solidFill>
                  <a:schemeClr val="bg1"/>
                </a:solidFill>
                <a:latin typeface="Quattrocento" panose="02020502030000000404" pitchFamily="18" charset="0"/>
              </a:rPr>
              <a:t>…)</a:t>
            </a:r>
            <a:endParaRPr lang="en-US" sz="2800" b="1" dirty="0">
              <a:solidFill>
                <a:schemeClr val="bg1"/>
              </a:solidFill>
              <a:latin typeface="Quattrocento" panose="02020502030000000404" pitchFamily="18" charset="0"/>
            </a:endParaRPr>
          </a:p>
        </p:txBody>
      </p:sp>
      <p:pic>
        <p:nvPicPr>
          <p:cNvPr id="4" name="Picture 3">
            <a:extLst>
              <a:ext uri="{FF2B5EF4-FFF2-40B4-BE49-F238E27FC236}">
                <a16:creationId xmlns:a16="http://schemas.microsoft.com/office/drawing/2014/main" id="{2E13A714-FCB4-8B4F-30A8-B59DBE4A9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233" y="1884866"/>
            <a:ext cx="12650367" cy="6039934"/>
          </a:xfrm>
          <a:prstGeom prst="rect">
            <a:avLst/>
          </a:prstGeom>
        </p:spPr>
      </p:pic>
    </p:spTree>
    <p:extLst>
      <p:ext uri="{BB962C8B-B14F-4D97-AF65-F5344CB8AC3E}">
        <p14:creationId xmlns:p14="http://schemas.microsoft.com/office/powerpoint/2010/main" val="2924145687"/>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2937623" y="447544"/>
            <a:ext cx="5326912" cy="653415"/>
          </a:xfrm>
          <a:prstGeom prst="rect">
            <a:avLst/>
          </a:prstGeom>
          <a:noFill/>
          <a:ln/>
        </p:spPr>
        <p:txBody>
          <a:bodyPr wrap="none" rtlCol="0" anchor="t"/>
          <a:lstStyle/>
          <a:p>
            <a:pPr lvl="3">
              <a:lnSpc>
                <a:spcPts val="5146"/>
              </a:lnSpc>
            </a:pPr>
            <a:r>
              <a:rPr lang="en-US" sz="6000" dirty="0">
                <a:solidFill>
                  <a:srgbClr val="FFD9BE"/>
                </a:solidFill>
                <a:latin typeface="Quattrocento" pitchFamily="34" charset="0"/>
                <a:ea typeface="Quattrocento" pitchFamily="34" charset="-122"/>
                <a:cs typeface="Quattrocento" pitchFamily="34" charset="-120"/>
              </a:rPr>
              <a:t>Model Output </a:t>
            </a:r>
            <a:r>
              <a:rPr lang="en-US" sz="3600" dirty="0">
                <a:solidFill>
                  <a:srgbClr val="FFD9BE"/>
                </a:solidFill>
                <a:latin typeface="Quattrocento" pitchFamily="34" charset="0"/>
                <a:ea typeface="Quattrocento" pitchFamily="34" charset="-122"/>
                <a:cs typeface="Quattrocento" pitchFamily="34" charset="-120"/>
              </a:rPr>
              <a:t>(</a:t>
            </a:r>
            <a:r>
              <a:rPr lang="en-US" sz="3600" dirty="0" err="1">
                <a:solidFill>
                  <a:srgbClr val="FFD9BE"/>
                </a:solidFill>
                <a:latin typeface="Quattrocento" pitchFamily="34" charset="0"/>
                <a:ea typeface="Quattrocento" pitchFamily="34" charset="-122"/>
                <a:cs typeface="Quattrocento" pitchFamily="34" charset="-120"/>
              </a:rPr>
              <a:t>Cont</a:t>
            </a:r>
            <a:r>
              <a:rPr lang="en-US" sz="3600" dirty="0">
                <a:solidFill>
                  <a:srgbClr val="FFD9BE"/>
                </a:solidFill>
                <a:latin typeface="Quattrocento" pitchFamily="34" charset="0"/>
                <a:ea typeface="Quattrocento" pitchFamily="34" charset="-122"/>
                <a:cs typeface="Quattrocento" pitchFamily="34" charset="-120"/>
              </a:rPr>
              <a:t>…)</a:t>
            </a:r>
            <a:endParaRPr lang="en-US" sz="6000" dirty="0"/>
          </a:p>
        </p:txBody>
      </p:sp>
      <p:sp>
        <p:nvSpPr>
          <p:cNvPr id="6" name="Text 6">
            <a:extLst>
              <a:ext uri="{FF2B5EF4-FFF2-40B4-BE49-F238E27FC236}">
                <a16:creationId xmlns:a16="http://schemas.microsoft.com/office/drawing/2014/main" id="{D8BD041E-A23C-37CE-C754-24E5317965CE}"/>
              </a:ext>
            </a:extLst>
          </p:cNvPr>
          <p:cNvSpPr/>
          <p:nvPr/>
        </p:nvSpPr>
        <p:spPr>
          <a:xfrm>
            <a:off x="5026573" y="1231451"/>
            <a:ext cx="5761170"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latin typeface="Quattrocento" panose="02020502030000000404" pitchFamily="18" charset="0"/>
              </a:rPr>
              <a:t>A) Text to Image </a:t>
            </a:r>
            <a:r>
              <a:rPr lang="en-US" sz="2400" b="1" dirty="0">
                <a:solidFill>
                  <a:schemeClr val="bg1"/>
                </a:solidFill>
                <a:latin typeface="Quattrocento" panose="02020502030000000404" pitchFamily="18" charset="0"/>
              </a:rPr>
              <a:t>(</a:t>
            </a:r>
            <a:r>
              <a:rPr lang="en-US" sz="2400" b="1" dirty="0" err="1">
                <a:solidFill>
                  <a:schemeClr val="bg1"/>
                </a:solidFill>
                <a:latin typeface="Quattrocento" panose="02020502030000000404" pitchFamily="18" charset="0"/>
              </a:rPr>
              <a:t>Cont</a:t>
            </a:r>
            <a:r>
              <a:rPr lang="en-US" sz="2400" b="1" dirty="0">
                <a:solidFill>
                  <a:schemeClr val="bg1"/>
                </a:solidFill>
                <a:latin typeface="Quattrocento" panose="02020502030000000404" pitchFamily="18" charset="0"/>
              </a:rPr>
              <a:t>…)</a:t>
            </a:r>
            <a:endParaRPr lang="en-US" sz="2800" b="1" dirty="0">
              <a:solidFill>
                <a:schemeClr val="bg1"/>
              </a:solidFill>
              <a:latin typeface="Quattrocento" panose="02020502030000000404" pitchFamily="18" charset="0"/>
            </a:endParaRPr>
          </a:p>
        </p:txBody>
      </p:sp>
      <p:pic>
        <p:nvPicPr>
          <p:cNvPr id="7" name="Picture 6">
            <a:extLst>
              <a:ext uri="{FF2B5EF4-FFF2-40B4-BE49-F238E27FC236}">
                <a16:creationId xmlns:a16="http://schemas.microsoft.com/office/drawing/2014/main" id="{B17E31F9-A152-76E4-F04F-8D95B7072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171" y="1873980"/>
            <a:ext cx="12714515" cy="6155147"/>
          </a:xfrm>
          <a:prstGeom prst="rect">
            <a:avLst/>
          </a:prstGeom>
        </p:spPr>
      </p:pic>
    </p:spTree>
    <p:extLst>
      <p:ext uri="{BB962C8B-B14F-4D97-AF65-F5344CB8AC3E}">
        <p14:creationId xmlns:p14="http://schemas.microsoft.com/office/powerpoint/2010/main" val="2320344439"/>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2937623" y="447544"/>
            <a:ext cx="5326912" cy="653415"/>
          </a:xfrm>
          <a:prstGeom prst="rect">
            <a:avLst/>
          </a:prstGeom>
          <a:noFill/>
          <a:ln/>
        </p:spPr>
        <p:txBody>
          <a:bodyPr wrap="none" rtlCol="0" anchor="t"/>
          <a:lstStyle/>
          <a:p>
            <a:pPr lvl="3">
              <a:lnSpc>
                <a:spcPts val="5146"/>
              </a:lnSpc>
            </a:pPr>
            <a:r>
              <a:rPr lang="en-US" sz="6000" dirty="0">
                <a:solidFill>
                  <a:srgbClr val="FFD9BE"/>
                </a:solidFill>
                <a:latin typeface="Quattrocento" pitchFamily="34" charset="0"/>
                <a:ea typeface="Quattrocento" pitchFamily="34" charset="-122"/>
                <a:cs typeface="Quattrocento" pitchFamily="34" charset="-120"/>
              </a:rPr>
              <a:t>Model Output </a:t>
            </a:r>
            <a:r>
              <a:rPr lang="en-US" sz="3600" dirty="0">
                <a:solidFill>
                  <a:srgbClr val="FFD9BE"/>
                </a:solidFill>
                <a:latin typeface="Quattrocento" pitchFamily="34" charset="0"/>
                <a:ea typeface="Quattrocento" pitchFamily="34" charset="-122"/>
                <a:cs typeface="Quattrocento" pitchFamily="34" charset="-120"/>
              </a:rPr>
              <a:t>(</a:t>
            </a:r>
            <a:r>
              <a:rPr lang="en-US" sz="3600" dirty="0" err="1">
                <a:solidFill>
                  <a:srgbClr val="FFD9BE"/>
                </a:solidFill>
                <a:latin typeface="Quattrocento" pitchFamily="34" charset="0"/>
                <a:ea typeface="Quattrocento" pitchFamily="34" charset="-122"/>
                <a:cs typeface="Quattrocento" pitchFamily="34" charset="-120"/>
              </a:rPr>
              <a:t>Cont</a:t>
            </a:r>
            <a:r>
              <a:rPr lang="en-US" sz="3600" dirty="0">
                <a:solidFill>
                  <a:srgbClr val="FFD9BE"/>
                </a:solidFill>
                <a:latin typeface="Quattrocento" pitchFamily="34" charset="0"/>
                <a:ea typeface="Quattrocento" pitchFamily="34" charset="-122"/>
                <a:cs typeface="Quattrocento" pitchFamily="34" charset="-120"/>
              </a:rPr>
              <a:t>…)</a:t>
            </a:r>
            <a:endParaRPr lang="en-US" sz="6000" dirty="0"/>
          </a:p>
        </p:txBody>
      </p:sp>
      <p:sp>
        <p:nvSpPr>
          <p:cNvPr id="6" name="Text 6">
            <a:extLst>
              <a:ext uri="{FF2B5EF4-FFF2-40B4-BE49-F238E27FC236}">
                <a16:creationId xmlns:a16="http://schemas.microsoft.com/office/drawing/2014/main" id="{D8BD041E-A23C-37CE-C754-24E5317965CE}"/>
              </a:ext>
            </a:extLst>
          </p:cNvPr>
          <p:cNvSpPr/>
          <p:nvPr/>
        </p:nvSpPr>
        <p:spPr>
          <a:xfrm>
            <a:off x="5026573" y="1231451"/>
            <a:ext cx="5761170"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latin typeface="Quattrocento" panose="02020502030000000404" pitchFamily="18" charset="0"/>
              </a:rPr>
              <a:t>A) Text to Image </a:t>
            </a:r>
            <a:r>
              <a:rPr lang="en-US" sz="2400" b="1" dirty="0">
                <a:solidFill>
                  <a:schemeClr val="bg1"/>
                </a:solidFill>
                <a:latin typeface="Quattrocento" panose="02020502030000000404" pitchFamily="18" charset="0"/>
              </a:rPr>
              <a:t>(</a:t>
            </a:r>
            <a:r>
              <a:rPr lang="en-US" sz="2400" b="1" dirty="0" err="1">
                <a:solidFill>
                  <a:schemeClr val="bg1"/>
                </a:solidFill>
                <a:latin typeface="Quattrocento" panose="02020502030000000404" pitchFamily="18" charset="0"/>
              </a:rPr>
              <a:t>Cont</a:t>
            </a:r>
            <a:r>
              <a:rPr lang="en-US" sz="2400" b="1" dirty="0">
                <a:solidFill>
                  <a:schemeClr val="bg1"/>
                </a:solidFill>
                <a:latin typeface="Quattrocento" panose="02020502030000000404" pitchFamily="18" charset="0"/>
              </a:rPr>
              <a:t>…)</a:t>
            </a:r>
            <a:endParaRPr lang="en-US" sz="2800" b="1" dirty="0">
              <a:solidFill>
                <a:schemeClr val="bg1"/>
              </a:solidFill>
              <a:latin typeface="Quattrocento" panose="02020502030000000404" pitchFamily="18" charset="0"/>
            </a:endParaRPr>
          </a:p>
        </p:txBody>
      </p:sp>
      <p:pic>
        <p:nvPicPr>
          <p:cNvPr id="4" name="Picture 3">
            <a:extLst>
              <a:ext uri="{FF2B5EF4-FFF2-40B4-BE49-F238E27FC236}">
                <a16:creationId xmlns:a16="http://schemas.microsoft.com/office/drawing/2014/main" id="{E151F6EC-0D37-4DCA-22C0-6CE64E008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6" y="1884866"/>
            <a:ext cx="13091148" cy="6127677"/>
          </a:xfrm>
          <a:prstGeom prst="rect">
            <a:avLst/>
          </a:prstGeom>
        </p:spPr>
      </p:pic>
    </p:spTree>
    <p:extLst>
      <p:ext uri="{BB962C8B-B14F-4D97-AF65-F5344CB8AC3E}">
        <p14:creationId xmlns:p14="http://schemas.microsoft.com/office/powerpoint/2010/main" val="878985103"/>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2937623" y="447544"/>
            <a:ext cx="5326912" cy="653415"/>
          </a:xfrm>
          <a:prstGeom prst="rect">
            <a:avLst/>
          </a:prstGeom>
          <a:noFill/>
          <a:ln/>
        </p:spPr>
        <p:txBody>
          <a:bodyPr wrap="none" rtlCol="0" anchor="t"/>
          <a:lstStyle/>
          <a:p>
            <a:pPr lvl="3">
              <a:lnSpc>
                <a:spcPts val="5146"/>
              </a:lnSpc>
            </a:pPr>
            <a:r>
              <a:rPr lang="en-US" sz="6000" dirty="0">
                <a:solidFill>
                  <a:srgbClr val="FFD9BE"/>
                </a:solidFill>
                <a:latin typeface="Quattrocento" pitchFamily="34" charset="0"/>
                <a:ea typeface="Quattrocento" pitchFamily="34" charset="-122"/>
                <a:cs typeface="Quattrocento" pitchFamily="34" charset="-120"/>
              </a:rPr>
              <a:t>Model Output </a:t>
            </a:r>
            <a:r>
              <a:rPr lang="en-US" sz="3600" dirty="0">
                <a:solidFill>
                  <a:srgbClr val="FFD9BE"/>
                </a:solidFill>
                <a:latin typeface="Quattrocento" pitchFamily="34" charset="0"/>
                <a:ea typeface="Quattrocento" pitchFamily="34" charset="-122"/>
                <a:cs typeface="Quattrocento" pitchFamily="34" charset="-120"/>
              </a:rPr>
              <a:t>(</a:t>
            </a:r>
            <a:r>
              <a:rPr lang="en-US" sz="3600" dirty="0" err="1">
                <a:solidFill>
                  <a:srgbClr val="FFD9BE"/>
                </a:solidFill>
                <a:latin typeface="Quattrocento" pitchFamily="34" charset="0"/>
                <a:ea typeface="Quattrocento" pitchFamily="34" charset="-122"/>
                <a:cs typeface="Quattrocento" pitchFamily="34" charset="-120"/>
              </a:rPr>
              <a:t>Cont</a:t>
            </a:r>
            <a:r>
              <a:rPr lang="en-US" sz="3600" dirty="0">
                <a:solidFill>
                  <a:srgbClr val="FFD9BE"/>
                </a:solidFill>
                <a:latin typeface="Quattrocento" pitchFamily="34" charset="0"/>
                <a:ea typeface="Quattrocento" pitchFamily="34" charset="-122"/>
                <a:cs typeface="Quattrocento" pitchFamily="34" charset="-120"/>
              </a:rPr>
              <a:t>…)</a:t>
            </a:r>
            <a:endParaRPr lang="en-US" sz="6000" dirty="0"/>
          </a:p>
        </p:txBody>
      </p:sp>
      <p:sp>
        <p:nvSpPr>
          <p:cNvPr id="6" name="Text 6">
            <a:extLst>
              <a:ext uri="{FF2B5EF4-FFF2-40B4-BE49-F238E27FC236}">
                <a16:creationId xmlns:a16="http://schemas.microsoft.com/office/drawing/2014/main" id="{D8BD041E-A23C-37CE-C754-24E5317965CE}"/>
              </a:ext>
            </a:extLst>
          </p:cNvPr>
          <p:cNvSpPr/>
          <p:nvPr/>
        </p:nvSpPr>
        <p:spPr>
          <a:xfrm>
            <a:off x="5026573" y="1231451"/>
            <a:ext cx="5761170"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latin typeface="Quattrocento" panose="02020502030000000404" pitchFamily="18" charset="0"/>
              </a:rPr>
              <a:t>A) Text to Image </a:t>
            </a:r>
            <a:r>
              <a:rPr lang="en-US" sz="2400" b="1" dirty="0">
                <a:solidFill>
                  <a:schemeClr val="bg1"/>
                </a:solidFill>
                <a:latin typeface="Quattrocento" panose="02020502030000000404" pitchFamily="18" charset="0"/>
              </a:rPr>
              <a:t>(</a:t>
            </a:r>
            <a:r>
              <a:rPr lang="en-US" sz="2400" b="1" dirty="0" err="1">
                <a:solidFill>
                  <a:schemeClr val="bg1"/>
                </a:solidFill>
                <a:latin typeface="Quattrocento" panose="02020502030000000404" pitchFamily="18" charset="0"/>
              </a:rPr>
              <a:t>Cont</a:t>
            </a:r>
            <a:r>
              <a:rPr lang="en-US" sz="2400" b="1" dirty="0">
                <a:solidFill>
                  <a:schemeClr val="bg1"/>
                </a:solidFill>
                <a:latin typeface="Quattrocento" panose="02020502030000000404" pitchFamily="18" charset="0"/>
              </a:rPr>
              <a:t>…)</a:t>
            </a:r>
            <a:endParaRPr lang="en-US" sz="2800" b="1" dirty="0">
              <a:solidFill>
                <a:schemeClr val="bg1"/>
              </a:solidFill>
              <a:latin typeface="Quattrocento" panose="02020502030000000404" pitchFamily="18" charset="0"/>
            </a:endParaRPr>
          </a:p>
        </p:txBody>
      </p:sp>
      <p:pic>
        <p:nvPicPr>
          <p:cNvPr id="7" name="Picture 6">
            <a:extLst>
              <a:ext uri="{FF2B5EF4-FFF2-40B4-BE49-F238E27FC236}">
                <a16:creationId xmlns:a16="http://schemas.microsoft.com/office/drawing/2014/main" id="{52BFD19B-1682-387D-E855-2EB139340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884866"/>
            <a:ext cx="12573000" cy="6026399"/>
          </a:xfrm>
          <a:prstGeom prst="rect">
            <a:avLst/>
          </a:prstGeom>
        </p:spPr>
      </p:pic>
    </p:spTree>
    <p:extLst>
      <p:ext uri="{BB962C8B-B14F-4D97-AF65-F5344CB8AC3E}">
        <p14:creationId xmlns:p14="http://schemas.microsoft.com/office/powerpoint/2010/main" val="2306476393"/>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122680" y="452372"/>
            <a:ext cx="5326912" cy="653415"/>
          </a:xfrm>
          <a:prstGeom prst="rect">
            <a:avLst/>
          </a:prstGeom>
          <a:noFill/>
          <a:ln/>
        </p:spPr>
        <p:txBody>
          <a:bodyPr wrap="none" rtlCol="0" anchor="t"/>
          <a:lstStyle/>
          <a:p>
            <a:pPr lvl="3">
              <a:lnSpc>
                <a:spcPts val="5146"/>
              </a:lnSpc>
            </a:pPr>
            <a:r>
              <a:rPr lang="en-US" sz="6000" dirty="0">
                <a:solidFill>
                  <a:srgbClr val="FFD9BE"/>
                </a:solidFill>
                <a:latin typeface="Quattrocento" pitchFamily="34" charset="0"/>
                <a:ea typeface="Quattrocento" pitchFamily="34" charset="-122"/>
                <a:cs typeface="Quattrocento" pitchFamily="34" charset="-120"/>
              </a:rPr>
              <a:t>Model Output </a:t>
            </a:r>
            <a:r>
              <a:rPr lang="en-US" sz="2400" dirty="0">
                <a:solidFill>
                  <a:srgbClr val="FFD9BE"/>
                </a:solidFill>
                <a:latin typeface="Quattrocento" pitchFamily="34" charset="0"/>
                <a:ea typeface="Quattrocento" pitchFamily="34" charset="-122"/>
                <a:cs typeface="Quattrocento" pitchFamily="34" charset="-120"/>
              </a:rPr>
              <a:t>(</a:t>
            </a:r>
            <a:r>
              <a:rPr lang="en-US" sz="2400" dirty="0" err="1">
                <a:solidFill>
                  <a:srgbClr val="FFD9BE"/>
                </a:solidFill>
                <a:latin typeface="Quattrocento" pitchFamily="34" charset="0"/>
                <a:ea typeface="Quattrocento" pitchFamily="34" charset="-122"/>
                <a:cs typeface="Quattrocento" pitchFamily="34" charset="-120"/>
              </a:rPr>
              <a:t>Cout</a:t>
            </a:r>
            <a:r>
              <a:rPr lang="en-US" sz="2400" dirty="0">
                <a:solidFill>
                  <a:srgbClr val="FFD9BE"/>
                </a:solidFill>
                <a:latin typeface="Quattrocento" pitchFamily="34" charset="0"/>
                <a:ea typeface="Quattrocento" pitchFamily="34" charset="-122"/>
                <a:cs typeface="Quattrocento" pitchFamily="34" charset="-120"/>
              </a:rPr>
              <a:t>…)</a:t>
            </a:r>
            <a:endParaRPr lang="en-US" sz="6000" dirty="0"/>
          </a:p>
        </p:txBody>
      </p:sp>
      <p:sp>
        <p:nvSpPr>
          <p:cNvPr id="6" name="Text 6">
            <a:extLst>
              <a:ext uri="{FF2B5EF4-FFF2-40B4-BE49-F238E27FC236}">
                <a16:creationId xmlns:a16="http://schemas.microsoft.com/office/drawing/2014/main" id="{D8BD041E-A23C-37CE-C754-24E5317965CE}"/>
              </a:ext>
            </a:extLst>
          </p:cNvPr>
          <p:cNvSpPr/>
          <p:nvPr/>
        </p:nvSpPr>
        <p:spPr>
          <a:xfrm>
            <a:off x="5026573" y="1231451"/>
            <a:ext cx="4577254"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latin typeface="Quattrocento" panose="02020502030000000404" pitchFamily="18" charset="0"/>
              </a:rPr>
              <a:t>A) Image to Image</a:t>
            </a:r>
            <a:endParaRPr lang="en-US" sz="2800" b="1" dirty="0">
              <a:solidFill>
                <a:schemeClr val="bg1"/>
              </a:solidFill>
              <a:latin typeface="Quattrocento" panose="02020502030000000404" pitchFamily="18" charset="0"/>
            </a:endParaRPr>
          </a:p>
        </p:txBody>
      </p:sp>
      <p:pic>
        <p:nvPicPr>
          <p:cNvPr id="4" name="Picture 3">
            <a:extLst>
              <a:ext uri="{FF2B5EF4-FFF2-40B4-BE49-F238E27FC236}">
                <a16:creationId xmlns:a16="http://schemas.microsoft.com/office/drawing/2014/main" id="{923A61E6-C5DC-BF94-DA52-51FE323B4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257" y="1884866"/>
            <a:ext cx="12496799" cy="6072591"/>
          </a:xfrm>
          <a:prstGeom prst="rect">
            <a:avLst/>
          </a:prstGeom>
        </p:spPr>
      </p:pic>
    </p:spTree>
    <p:extLst>
      <p:ext uri="{BB962C8B-B14F-4D97-AF65-F5344CB8AC3E}">
        <p14:creationId xmlns:p14="http://schemas.microsoft.com/office/powerpoint/2010/main" val="3643200971"/>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122680" y="452372"/>
            <a:ext cx="5326912" cy="653415"/>
          </a:xfrm>
          <a:prstGeom prst="rect">
            <a:avLst/>
          </a:prstGeom>
          <a:noFill/>
          <a:ln/>
        </p:spPr>
        <p:txBody>
          <a:bodyPr wrap="none" rtlCol="0" anchor="t"/>
          <a:lstStyle/>
          <a:p>
            <a:pPr lvl="3">
              <a:lnSpc>
                <a:spcPts val="5146"/>
              </a:lnSpc>
            </a:pPr>
            <a:r>
              <a:rPr lang="en-US" sz="6000" dirty="0">
                <a:solidFill>
                  <a:srgbClr val="FFD9BE"/>
                </a:solidFill>
                <a:latin typeface="Quattrocento" pitchFamily="34" charset="0"/>
                <a:ea typeface="Quattrocento" pitchFamily="34" charset="-122"/>
                <a:cs typeface="Quattrocento" pitchFamily="34" charset="-120"/>
              </a:rPr>
              <a:t>Model Output </a:t>
            </a:r>
            <a:r>
              <a:rPr lang="en-US" sz="2400" dirty="0">
                <a:solidFill>
                  <a:srgbClr val="FFD9BE"/>
                </a:solidFill>
                <a:latin typeface="Quattrocento" pitchFamily="34" charset="0"/>
                <a:ea typeface="Quattrocento" pitchFamily="34" charset="-122"/>
                <a:cs typeface="Quattrocento" pitchFamily="34" charset="-120"/>
              </a:rPr>
              <a:t>(</a:t>
            </a:r>
            <a:r>
              <a:rPr lang="en-US" sz="2400" dirty="0" err="1">
                <a:solidFill>
                  <a:srgbClr val="FFD9BE"/>
                </a:solidFill>
                <a:latin typeface="Quattrocento" pitchFamily="34" charset="0"/>
                <a:ea typeface="Quattrocento" pitchFamily="34" charset="-122"/>
                <a:cs typeface="Quattrocento" pitchFamily="34" charset="-120"/>
              </a:rPr>
              <a:t>Cout</a:t>
            </a:r>
            <a:r>
              <a:rPr lang="en-US" sz="2400" dirty="0">
                <a:solidFill>
                  <a:srgbClr val="FFD9BE"/>
                </a:solidFill>
                <a:latin typeface="Quattrocento" pitchFamily="34" charset="0"/>
                <a:ea typeface="Quattrocento" pitchFamily="34" charset="-122"/>
                <a:cs typeface="Quattrocento" pitchFamily="34" charset="-120"/>
              </a:rPr>
              <a:t>…)</a:t>
            </a:r>
            <a:endParaRPr lang="en-US" sz="6000" dirty="0"/>
          </a:p>
        </p:txBody>
      </p:sp>
      <p:sp>
        <p:nvSpPr>
          <p:cNvPr id="6" name="Text 6">
            <a:extLst>
              <a:ext uri="{FF2B5EF4-FFF2-40B4-BE49-F238E27FC236}">
                <a16:creationId xmlns:a16="http://schemas.microsoft.com/office/drawing/2014/main" id="{D8BD041E-A23C-37CE-C754-24E5317965CE}"/>
              </a:ext>
            </a:extLst>
          </p:cNvPr>
          <p:cNvSpPr/>
          <p:nvPr/>
        </p:nvSpPr>
        <p:spPr>
          <a:xfrm>
            <a:off x="5026573" y="1231451"/>
            <a:ext cx="5510798"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latin typeface="Quattrocento" panose="02020502030000000404" pitchFamily="18" charset="0"/>
              </a:rPr>
              <a:t>A) Image to Image </a:t>
            </a:r>
            <a:r>
              <a:rPr lang="en-US" sz="2000" b="1" dirty="0">
                <a:solidFill>
                  <a:schemeClr val="bg1"/>
                </a:solidFill>
                <a:latin typeface="Quattrocento" panose="02020502030000000404" pitchFamily="18" charset="0"/>
              </a:rPr>
              <a:t>(</a:t>
            </a:r>
            <a:r>
              <a:rPr lang="en-US" sz="2000" b="1" dirty="0" err="1">
                <a:solidFill>
                  <a:schemeClr val="bg1"/>
                </a:solidFill>
                <a:latin typeface="Quattrocento" panose="02020502030000000404" pitchFamily="18" charset="0"/>
              </a:rPr>
              <a:t>Cont</a:t>
            </a:r>
            <a:r>
              <a:rPr lang="en-US" sz="2000" b="1" dirty="0">
                <a:solidFill>
                  <a:schemeClr val="bg1"/>
                </a:solidFill>
                <a:latin typeface="Quattrocento" panose="02020502030000000404" pitchFamily="18" charset="0"/>
              </a:rPr>
              <a:t>…)</a:t>
            </a:r>
            <a:endParaRPr lang="en-US" sz="2800" b="1" dirty="0">
              <a:solidFill>
                <a:schemeClr val="bg1"/>
              </a:solidFill>
              <a:latin typeface="Quattrocento" panose="02020502030000000404" pitchFamily="18" charset="0"/>
            </a:endParaRPr>
          </a:p>
        </p:txBody>
      </p:sp>
      <p:pic>
        <p:nvPicPr>
          <p:cNvPr id="7" name="Picture 6">
            <a:extLst>
              <a:ext uri="{FF2B5EF4-FFF2-40B4-BE49-F238E27FC236}">
                <a16:creationId xmlns:a16="http://schemas.microsoft.com/office/drawing/2014/main" id="{697F6340-7E3F-E4F6-154A-8941C2465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86" y="1884866"/>
            <a:ext cx="12306299" cy="6094363"/>
          </a:xfrm>
          <a:prstGeom prst="rect">
            <a:avLst/>
          </a:prstGeom>
        </p:spPr>
      </p:pic>
    </p:spTree>
    <p:extLst>
      <p:ext uri="{BB962C8B-B14F-4D97-AF65-F5344CB8AC3E}">
        <p14:creationId xmlns:p14="http://schemas.microsoft.com/office/powerpoint/2010/main" val="4073303019"/>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122680" y="452372"/>
            <a:ext cx="5326912" cy="653415"/>
          </a:xfrm>
          <a:prstGeom prst="rect">
            <a:avLst/>
          </a:prstGeom>
          <a:noFill/>
          <a:ln/>
        </p:spPr>
        <p:txBody>
          <a:bodyPr wrap="none" rtlCol="0" anchor="t"/>
          <a:lstStyle/>
          <a:p>
            <a:pPr lvl="3">
              <a:lnSpc>
                <a:spcPts val="5146"/>
              </a:lnSpc>
            </a:pPr>
            <a:r>
              <a:rPr lang="en-US" sz="6000" dirty="0">
                <a:solidFill>
                  <a:srgbClr val="FFD9BE"/>
                </a:solidFill>
                <a:latin typeface="Quattrocento" pitchFamily="34" charset="0"/>
                <a:ea typeface="Quattrocento" pitchFamily="34" charset="-122"/>
                <a:cs typeface="Quattrocento" pitchFamily="34" charset="-120"/>
              </a:rPr>
              <a:t>Model Output </a:t>
            </a:r>
            <a:r>
              <a:rPr lang="en-US" sz="2400" dirty="0">
                <a:solidFill>
                  <a:srgbClr val="FFD9BE"/>
                </a:solidFill>
                <a:latin typeface="Quattrocento" pitchFamily="34" charset="0"/>
                <a:ea typeface="Quattrocento" pitchFamily="34" charset="-122"/>
                <a:cs typeface="Quattrocento" pitchFamily="34" charset="-120"/>
              </a:rPr>
              <a:t>(</a:t>
            </a:r>
            <a:r>
              <a:rPr lang="en-US" sz="2400" dirty="0" err="1">
                <a:solidFill>
                  <a:srgbClr val="FFD9BE"/>
                </a:solidFill>
                <a:latin typeface="Quattrocento" pitchFamily="34" charset="0"/>
                <a:ea typeface="Quattrocento" pitchFamily="34" charset="-122"/>
                <a:cs typeface="Quattrocento" pitchFamily="34" charset="-120"/>
              </a:rPr>
              <a:t>Cout</a:t>
            </a:r>
            <a:r>
              <a:rPr lang="en-US" sz="2400" dirty="0">
                <a:solidFill>
                  <a:srgbClr val="FFD9BE"/>
                </a:solidFill>
                <a:latin typeface="Quattrocento" pitchFamily="34" charset="0"/>
                <a:ea typeface="Quattrocento" pitchFamily="34" charset="-122"/>
                <a:cs typeface="Quattrocento" pitchFamily="34" charset="-120"/>
              </a:rPr>
              <a:t>…)</a:t>
            </a:r>
            <a:endParaRPr lang="en-US" sz="6000" dirty="0"/>
          </a:p>
        </p:txBody>
      </p:sp>
      <p:sp>
        <p:nvSpPr>
          <p:cNvPr id="6" name="Text 6">
            <a:extLst>
              <a:ext uri="{FF2B5EF4-FFF2-40B4-BE49-F238E27FC236}">
                <a16:creationId xmlns:a16="http://schemas.microsoft.com/office/drawing/2014/main" id="{D8BD041E-A23C-37CE-C754-24E5317965CE}"/>
              </a:ext>
            </a:extLst>
          </p:cNvPr>
          <p:cNvSpPr/>
          <p:nvPr/>
        </p:nvSpPr>
        <p:spPr>
          <a:xfrm>
            <a:off x="5026573" y="1231451"/>
            <a:ext cx="5510798"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latin typeface="Quattrocento" panose="02020502030000000404" pitchFamily="18" charset="0"/>
              </a:rPr>
              <a:t>A) Image to Image </a:t>
            </a:r>
            <a:r>
              <a:rPr lang="en-US" sz="2000" b="1" dirty="0">
                <a:solidFill>
                  <a:schemeClr val="bg1"/>
                </a:solidFill>
                <a:latin typeface="Quattrocento" panose="02020502030000000404" pitchFamily="18" charset="0"/>
              </a:rPr>
              <a:t>(</a:t>
            </a:r>
            <a:r>
              <a:rPr lang="en-US" sz="2000" b="1" dirty="0" err="1">
                <a:solidFill>
                  <a:schemeClr val="bg1"/>
                </a:solidFill>
                <a:latin typeface="Quattrocento" panose="02020502030000000404" pitchFamily="18" charset="0"/>
              </a:rPr>
              <a:t>Cont</a:t>
            </a:r>
            <a:r>
              <a:rPr lang="en-US" sz="2000" b="1" dirty="0">
                <a:solidFill>
                  <a:schemeClr val="bg1"/>
                </a:solidFill>
                <a:latin typeface="Quattrocento" panose="02020502030000000404" pitchFamily="18" charset="0"/>
              </a:rPr>
              <a:t>…)</a:t>
            </a:r>
            <a:endParaRPr lang="en-US" sz="2800" b="1" dirty="0">
              <a:solidFill>
                <a:schemeClr val="bg1"/>
              </a:solidFill>
              <a:latin typeface="Quattrocento" panose="02020502030000000404" pitchFamily="18" charset="0"/>
            </a:endParaRPr>
          </a:p>
        </p:txBody>
      </p:sp>
      <p:pic>
        <p:nvPicPr>
          <p:cNvPr id="4" name="Picture 3">
            <a:extLst>
              <a:ext uri="{FF2B5EF4-FFF2-40B4-BE49-F238E27FC236}">
                <a16:creationId xmlns:a16="http://schemas.microsoft.com/office/drawing/2014/main" id="{80BDE60A-17FE-395D-F055-C3F68C651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029" y="1884866"/>
            <a:ext cx="12627428" cy="6096000"/>
          </a:xfrm>
          <a:prstGeom prst="rect">
            <a:avLst/>
          </a:prstGeom>
        </p:spPr>
      </p:pic>
    </p:spTree>
    <p:extLst>
      <p:ext uri="{BB962C8B-B14F-4D97-AF65-F5344CB8AC3E}">
        <p14:creationId xmlns:p14="http://schemas.microsoft.com/office/powerpoint/2010/main" val="2313117202"/>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122680" y="452372"/>
            <a:ext cx="5326912" cy="653415"/>
          </a:xfrm>
          <a:prstGeom prst="rect">
            <a:avLst/>
          </a:prstGeom>
          <a:noFill/>
          <a:ln/>
        </p:spPr>
        <p:txBody>
          <a:bodyPr wrap="none" rtlCol="0" anchor="t"/>
          <a:lstStyle/>
          <a:p>
            <a:pPr lvl="3">
              <a:lnSpc>
                <a:spcPts val="5146"/>
              </a:lnSpc>
            </a:pPr>
            <a:r>
              <a:rPr lang="en-US" sz="6000" dirty="0">
                <a:solidFill>
                  <a:srgbClr val="FFD9BE"/>
                </a:solidFill>
                <a:latin typeface="Quattrocento" pitchFamily="34" charset="0"/>
                <a:ea typeface="Quattrocento" pitchFamily="34" charset="-122"/>
                <a:cs typeface="Quattrocento" pitchFamily="34" charset="-120"/>
              </a:rPr>
              <a:t>Model Output </a:t>
            </a:r>
            <a:r>
              <a:rPr lang="en-US" sz="2400" dirty="0">
                <a:solidFill>
                  <a:srgbClr val="FFD9BE"/>
                </a:solidFill>
                <a:latin typeface="Quattrocento" pitchFamily="34" charset="0"/>
                <a:ea typeface="Quattrocento" pitchFamily="34" charset="-122"/>
                <a:cs typeface="Quattrocento" pitchFamily="34" charset="-120"/>
              </a:rPr>
              <a:t>(</a:t>
            </a:r>
            <a:r>
              <a:rPr lang="en-US" sz="2400" dirty="0" err="1">
                <a:solidFill>
                  <a:srgbClr val="FFD9BE"/>
                </a:solidFill>
                <a:latin typeface="Quattrocento" pitchFamily="34" charset="0"/>
                <a:ea typeface="Quattrocento" pitchFamily="34" charset="-122"/>
                <a:cs typeface="Quattrocento" pitchFamily="34" charset="-120"/>
              </a:rPr>
              <a:t>Cout</a:t>
            </a:r>
            <a:r>
              <a:rPr lang="en-US" sz="2400" dirty="0">
                <a:solidFill>
                  <a:srgbClr val="FFD9BE"/>
                </a:solidFill>
                <a:latin typeface="Quattrocento" pitchFamily="34" charset="0"/>
                <a:ea typeface="Quattrocento" pitchFamily="34" charset="-122"/>
                <a:cs typeface="Quattrocento" pitchFamily="34" charset="-120"/>
              </a:rPr>
              <a:t>…)</a:t>
            </a:r>
            <a:endParaRPr lang="en-US" sz="6000" dirty="0"/>
          </a:p>
        </p:txBody>
      </p:sp>
      <p:sp>
        <p:nvSpPr>
          <p:cNvPr id="6" name="Text 6">
            <a:extLst>
              <a:ext uri="{FF2B5EF4-FFF2-40B4-BE49-F238E27FC236}">
                <a16:creationId xmlns:a16="http://schemas.microsoft.com/office/drawing/2014/main" id="{D8BD041E-A23C-37CE-C754-24E5317965CE}"/>
              </a:ext>
            </a:extLst>
          </p:cNvPr>
          <p:cNvSpPr/>
          <p:nvPr/>
        </p:nvSpPr>
        <p:spPr>
          <a:xfrm>
            <a:off x="5026573" y="1231451"/>
            <a:ext cx="5510798"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latin typeface="Quattrocento" panose="02020502030000000404" pitchFamily="18" charset="0"/>
              </a:rPr>
              <a:t>A) Image to Image </a:t>
            </a:r>
            <a:r>
              <a:rPr lang="en-US" sz="2000" b="1" dirty="0">
                <a:solidFill>
                  <a:schemeClr val="bg1"/>
                </a:solidFill>
                <a:latin typeface="Quattrocento" panose="02020502030000000404" pitchFamily="18" charset="0"/>
              </a:rPr>
              <a:t>(</a:t>
            </a:r>
            <a:r>
              <a:rPr lang="en-US" sz="2000" b="1" dirty="0" err="1">
                <a:solidFill>
                  <a:schemeClr val="bg1"/>
                </a:solidFill>
                <a:latin typeface="Quattrocento" panose="02020502030000000404" pitchFamily="18" charset="0"/>
              </a:rPr>
              <a:t>Cont</a:t>
            </a:r>
            <a:r>
              <a:rPr lang="en-US" sz="2000" b="1" dirty="0">
                <a:solidFill>
                  <a:schemeClr val="bg1"/>
                </a:solidFill>
                <a:latin typeface="Quattrocento" panose="02020502030000000404" pitchFamily="18" charset="0"/>
              </a:rPr>
              <a:t>…)</a:t>
            </a:r>
            <a:endParaRPr lang="en-US" sz="2800" b="1" dirty="0">
              <a:solidFill>
                <a:schemeClr val="bg1"/>
              </a:solidFill>
              <a:latin typeface="Quattrocento" panose="02020502030000000404" pitchFamily="18" charset="0"/>
            </a:endParaRPr>
          </a:p>
        </p:txBody>
      </p:sp>
      <p:pic>
        <p:nvPicPr>
          <p:cNvPr id="4" name="Picture 3">
            <a:extLst>
              <a:ext uri="{FF2B5EF4-FFF2-40B4-BE49-F238E27FC236}">
                <a16:creationId xmlns:a16="http://schemas.microsoft.com/office/drawing/2014/main" id="{80BDE60A-17FE-395D-F055-C3F68C651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029" y="1884866"/>
            <a:ext cx="12627428" cy="6096000"/>
          </a:xfrm>
          <a:prstGeom prst="rect">
            <a:avLst/>
          </a:prstGeom>
        </p:spPr>
      </p:pic>
    </p:spTree>
    <p:extLst>
      <p:ext uri="{BB962C8B-B14F-4D97-AF65-F5344CB8AC3E}">
        <p14:creationId xmlns:p14="http://schemas.microsoft.com/office/powerpoint/2010/main" val="89581174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2348389" y="1745099"/>
            <a:ext cx="6837283" cy="653415"/>
          </a:xfrm>
          <a:prstGeom prst="rect">
            <a:avLst/>
          </a:prstGeom>
          <a:noFill/>
          <a:ln/>
        </p:spPr>
        <p:txBody>
          <a:bodyPr wrap="none" rtlCol="0" anchor="t"/>
          <a:lstStyle/>
          <a:p>
            <a:pPr marL="1028700" lvl="1" indent="-571500" algn="ctr">
              <a:lnSpc>
                <a:spcPts val="5146"/>
              </a:lnSpc>
              <a:buFont typeface="Courier New" panose="02070309020205020404" pitchFamily="49" charset="0"/>
              <a:buChar char="o"/>
            </a:pPr>
            <a:r>
              <a:rPr lang="en-US" sz="3600" dirty="0">
                <a:solidFill>
                  <a:srgbClr val="FFD9BE"/>
                </a:solidFill>
                <a:latin typeface="Quattrocento" pitchFamily="34" charset="0"/>
                <a:ea typeface="Quattrocento" pitchFamily="34" charset="-122"/>
                <a:cs typeface="Quattrocento" pitchFamily="34" charset="-120"/>
              </a:rPr>
              <a:t>Popular Interior Design Tools</a:t>
            </a:r>
            <a:endParaRPr lang="en-US" sz="3600" dirty="0"/>
          </a:p>
        </p:txBody>
      </p:sp>
      <p:sp>
        <p:nvSpPr>
          <p:cNvPr id="6" name="Text 4"/>
          <p:cNvSpPr/>
          <p:nvPr/>
        </p:nvSpPr>
        <p:spPr>
          <a:xfrm>
            <a:off x="2959298" y="3092768"/>
            <a:ext cx="3980617" cy="326827"/>
          </a:xfrm>
          <a:prstGeom prst="rect">
            <a:avLst/>
          </a:prstGeom>
          <a:noFill/>
          <a:ln/>
        </p:spPr>
        <p:txBody>
          <a:bodyPr wrap="none" rtlCol="0" anchor="t"/>
          <a:lstStyle/>
          <a:p>
            <a:pPr marL="0" indent="0">
              <a:lnSpc>
                <a:spcPts val="2573"/>
              </a:lnSpc>
              <a:buNone/>
            </a:pPr>
            <a:r>
              <a:rPr lang="en-US" sz="2058" u="sng" dirty="0">
                <a:solidFill>
                  <a:srgbClr val="EF9C82"/>
                </a:solidFill>
                <a:latin typeface="Quattrocento" pitchFamily="34" charset="0"/>
                <a:ea typeface="Quattrocento" pitchFamily="34" charset="-122"/>
                <a:cs typeface="Quattrocento" pitchFamily="34" charset="-120"/>
                <a:hlinkClick r:id="rId3">
                  <a:extLst>
                    <a:ext uri="{A12FA001-AC4F-418D-AE19-62706E023703}">
                      <ahyp:hlinkClr xmlns:ahyp="http://schemas.microsoft.com/office/drawing/2018/hyperlinkcolor" val="tx"/>
                    </a:ext>
                  </a:extLst>
                </a:hlinkClick>
              </a:rPr>
              <a:t>Room Planner: Home Interior 3D</a:t>
            </a:r>
            <a:endParaRPr lang="en-US" sz="2058" dirty="0"/>
          </a:p>
        </p:txBody>
      </p:sp>
      <p:sp>
        <p:nvSpPr>
          <p:cNvPr id="7" name="Text 5"/>
          <p:cNvSpPr/>
          <p:nvPr/>
        </p:nvSpPr>
        <p:spPr>
          <a:xfrm>
            <a:off x="2959298" y="3552825"/>
            <a:ext cx="4244816" cy="99976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An interactive 3D room design tool that allows users to create, visualize, and plan their ideal interior spaces.</a:t>
            </a:r>
            <a:endParaRPr lang="en-US" sz="1750" dirty="0"/>
          </a:p>
        </p:txBody>
      </p:sp>
      <p:sp>
        <p:nvSpPr>
          <p:cNvPr id="9" name="Text 7"/>
          <p:cNvSpPr/>
          <p:nvPr/>
        </p:nvSpPr>
        <p:spPr>
          <a:xfrm>
            <a:off x="8467903" y="3092768"/>
            <a:ext cx="2614017" cy="326827"/>
          </a:xfrm>
          <a:prstGeom prst="rect">
            <a:avLst/>
          </a:prstGeom>
          <a:noFill/>
          <a:ln/>
        </p:spPr>
        <p:txBody>
          <a:bodyPr wrap="none" rtlCol="0" anchor="t"/>
          <a:lstStyle/>
          <a:p>
            <a:pPr marL="0" indent="0">
              <a:lnSpc>
                <a:spcPts val="2573"/>
              </a:lnSpc>
              <a:buNone/>
            </a:pPr>
            <a:r>
              <a:rPr lang="en-US" sz="2058" u="sng" dirty="0">
                <a:solidFill>
                  <a:srgbClr val="EF9C82"/>
                </a:solidFill>
                <a:latin typeface="Quattrocento" pitchFamily="34" charset="0"/>
                <a:ea typeface="Quattrocento" pitchFamily="34" charset="-122"/>
                <a:cs typeface="Quattrocento" pitchFamily="34" charset="-120"/>
                <a:hlinkClick r:id="rId4">
                  <a:extLst>
                    <a:ext uri="{A12FA001-AC4F-418D-AE19-62706E023703}">
                      <ahyp:hlinkClr xmlns:ahyp="http://schemas.microsoft.com/office/drawing/2018/hyperlinkcolor" val="tx"/>
                    </a:ext>
                  </a:extLst>
                </a:hlinkClick>
              </a:rPr>
              <a:t>HomeByMe</a:t>
            </a:r>
            <a:endParaRPr lang="en-US" sz="2058" dirty="0"/>
          </a:p>
        </p:txBody>
      </p:sp>
      <p:sp>
        <p:nvSpPr>
          <p:cNvPr id="10" name="Text 8"/>
          <p:cNvSpPr/>
          <p:nvPr/>
        </p:nvSpPr>
        <p:spPr>
          <a:xfrm>
            <a:off x="8467903" y="3552825"/>
            <a:ext cx="4244816" cy="99976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A comprehensive interior design platform that enables users to design, visualize, and plan their dream homes in 3D.</a:t>
            </a:r>
            <a:endParaRPr lang="en-US" sz="1750" dirty="0"/>
          </a:p>
        </p:txBody>
      </p:sp>
      <p:sp>
        <p:nvSpPr>
          <p:cNvPr id="12" name="Text 10"/>
          <p:cNvSpPr/>
          <p:nvPr/>
        </p:nvSpPr>
        <p:spPr>
          <a:xfrm>
            <a:off x="2959298" y="5024676"/>
            <a:ext cx="3257431" cy="326827"/>
          </a:xfrm>
          <a:prstGeom prst="rect">
            <a:avLst/>
          </a:prstGeom>
          <a:noFill/>
          <a:ln/>
        </p:spPr>
        <p:txBody>
          <a:bodyPr wrap="none" rtlCol="0" anchor="t"/>
          <a:lstStyle/>
          <a:p>
            <a:pPr marL="0" indent="0">
              <a:lnSpc>
                <a:spcPts val="2573"/>
              </a:lnSpc>
              <a:buNone/>
            </a:pPr>
            <a:r>
              <a:rPr lang="en-US" sz="2058" u="sng" dirty="0">
                <a:solidFill>
                  <a:srgbClr val="EF9C82"/>
                </a:solidFill>
                <a:latin typeface="Quattrocento" pitchFamily="34" charset="0"/>
                <a:ea typeface="Quattrocento" pitchFamily="34" charset="-122"/>
                <a:cs typeface="Quattrocento" pitchFamily="34" charset="-120"/>
                <a:hlinkClick r:id="rId5">
                  <a:extLst>
                    <a:ext uri="{A12FA001-AC4F-418D-AE19-62706E023703}">
                      <ahyp:hlinkClr xmlns:ahyp="http://schemas.microsoft.com/office/drawing/2018/hyperlinkcolor" val="tx"/>
                    </a:ext>
                  </a:extLst>
                </a:hlinkClick>
              </a:rPr>
              <a:t>Houzz Interior-Design Ides</a:t>
            </a:r>
            <a:endParaRPr lang="en-US" sz="2058" dirty="0"/>
          </a:p>
        </p:txBody>
      </p:sp>
      <p:sp>
        <p:nvSpPr>
          <p:cNvPr id="13" name="Text 11"/>
          <p:cNvSpPr/>
          <p:nvPr/>
        </p:nvSpPr>
        <p:spPr>
          <a:xfrm>
            <a:off x="2959298" y="5484733"/>
            <a:ext cx="4244816" cy="99976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A leading platform for home renovation and design, offering a vast library of inspirational images and design ideas.</a:t>
            </a:r>
            <a:endParaRPr lang="en-US" sz="1750" dirty="0"/>
          </a:p>
        </p:txBody>
      </p:sp>
      <p:sp>
        <p:nvSpPr>
          <p:cNvPr id="15" name="Text 13"/>
          <p:cNvSpPr/>
          <p:nvPr/>
        </p:nvSpPr>
        <p:spPr>
          <a:xfrm>
            <a:off x="8467903" y="5024676"/>
            <a:ext cx="3475434" cy="326827"/>
          </a:xfrm>
          <a:prstGeom prst="rect">
            <a:avLst/>
          </a:prstGeom>
          <a:noFill/>
          <a:ln/>
        </p:spPr>
        <p:txBody>
          <a:bodyPr wrap="none" rtlCol="0" anchor="t"/>
          <a:lstStyle/>
          <a:p>
            <a:pPr marL="0" indent="0">
              <a:lnSpc>
                <a:spcPts val="2573"/>
              </a:lnSpc>
              <a:buNone/>
            </a:pPr>
            <a:r>
              <a:rPr lang="en-US" sz="2058" u="sng" dirty="0">
                <a:solidFill>
                  <a:srgbClr val="EF9C82"/>
                </a:solidFill>
                <a:latin typeface="Quattrocento" pitchFamily="34" charset="0"/>
                <a:ea typeface="Quattrocento" pitchFamily="34" charset="-122"/>
                <a:cs typeface="Quattrocento" pitchFamily="34" charset="-120"/>
                <a:hlinkClick r:id="rId6">
                  <a:extLst>
                    <a:ext uri="{A12FA001-AC4F-418D-AE19-62706E023703}">
                      <ahyp:hlinkClr xmlns:ahyp="http://schemas.microsoft.com/office/drawing/2018/hyperlinkcolor" val="tx"/>
                    </a:ext>
                  </a:extLst>
                </a:hlinkClick>
              </a:rPr>
              <a:t>Homestyler – Interior Design</a:t>
            </a:r>
            <a:endParaRPr lang="en-US" sz="2058" dirty="0"/>
          </a:p>
        </p:txBody>
      </p:sp>
      <p:sp>
        <p:nvSpPr>
          <p:cNvPr id="16" name="Text 14"/>
          <p:cNvSpPr/>
          <p:nvPr/>
        </p:nvSpPr>
        <p:spPr>
          <a:xfrm>
            <a:off x="8467903" y="5484733"/>
            <a:ext cx="4244816" cy="999768"/>
          </a:xfrm>
          <a:prstGeom prst="rect">
            <a:avLst/>
          </a:prstGeom>
          <a:noFill/>
          <a:ln/>
        </p:spPr>
        <p:txBody>
          <a:bodyPr wrap="square" rtlCol="0" anchor="t"/>
          <a:lstStyle/>
          <a:p>
            <a:pPr marL="0" indent="0">
              <a:lnSpc>
                <a:spcPts val="2624"/>
              </a:lnSpc>
              <a:buNone/>
            </a:pPr>
            <a:r>
              <a:rPr lang="en-US" sz="1750" dirty="0">
                <a:solidFill>
                  <a:srgbClr val="F9EEE7"/>
                </a:solidFill>
                <a:latin typeface="Quattrocento" pitchFamily="34" charset="0"/>
                <a:ea typeface="Quattrocento" pitchFamily="34" charset="-122"/>
                <a:cs typeface="Quattrocento" pitchFamily="34" charset="-120"/>
              </a:rPr>
              <a:t>An intuitive interior design tool that allows users to create, visualize, and share their custom room designs.</a:t>
            </a:r>
            <a:endParaRPr lang="en-US" sz="1750" dirty="0"/>
          </a:p>
        </p:txBody>
      </p:sp>
      <p:sp>
        <p:nvSpPr>
          <p:cNvPr id="17" name="Text 2">
            <a:extLst>
              <a:ext uri="{FF2B5EF4-FFF2-40B4-BE49-F238E27FC236}">
                <a16:creationId xmlns:a16="http://schemas.microsoft.com/office/drawing/2014/main" id="{3A3F249C-64D5-4D93-71A9-5EE65BD75090}"/>
              </a:ext>
            </a:extLst>
          </p:cNvPr>
          <p:cNvSpPr/>
          <p:nvPr/>
        </p:nvSpPr>
        <p:spPr>
          <a:xfrm>
            <a:off x="589002" y="375265"/>
            <a:ext cx="6837283" cy="653415"/>
          </a:xfrm>
          <a:prstGeom prst="rect">
            <a:avLst/>
          </a:prstGeom>
          <a:noFill/>
          <a:ln/>
        </p:spPr>
        <p:txBody>
          <a:bodyPr wrap="none" rtlCol="0" anchor="t"/>
          <a:lstStyle/>
          <a:p>
            <a:pPr marL="0" indent="0">
              <a:lnSpc>
                <a:spcPts val="5146"/>
              </a:lnSpc>
              <a:buNone/>
            </a:pPr>
            <a:r>
              <a:rPr lang="en-US" sz="4800" dirty="0">
                <a:solidFill>
                  <a:srgbClr val="FFD9BE"/>
                </a:solidFill>
                <a:latin typeface="Quattrocento" pitchFamily="34" charset="0"/>
              </a:rPr>
              <a:t>Related Works</a:t>
            </a:r>
            <a:endParaRPr lang="en-US" sz="4800" dirty="0"/>
          </a:p>
        </p:txBody>
      </p:sp>
      <p:pic>
        <p:nvPicPr>
          <p:cNvPr id="18" name="Picture 17">
            <a:extLst>
              <a:ext uri="{FF2B5EF4-FFF2-40B4-BE49-F238E27FC236}">
                <a16:creationId xmlns:a16="http://schemas.microsoft.com/office/drawing/2014/main" id="{FCA57049-614E-639A-8546-B5A8946ED962}"/>
              </a:ext>
            </a:extLst>
          </p:cNvPr>
          <p:cNvPicPr>
            <a:picLocks noChangeAspect="1"/>
          </p:cNvPicPr>
          <p:nvPr/>
        </p:nvPicPr>
        <p:blipFill>
          <a:blip r:embed="rId7"/>
          <a:stretch>
            <a:fillRect/>
          </a:stretch>
        </p:blipFill>
        <p:spPr>
          <a:xfrm>
            <a:off x="1961277" y="3001848"/>
            <a:ext cx="774224" cy="835494"/>
          </a:xfrm>
          <a:prstGeom prst="rect">
            <a:avLst/>
          </a:prstGeom>
        </p:spPr>
      </p:pic>
      <p:pic>
        <p:nvPicPr>
          <p:cNvPr id="19" name="Picture 18">
            <a:extLst>
              <a:ext uri="{FF2B5EF4-FFF2-40B4-BE49-F238E27FC236}">
                <a16:creationId xmlns:a16="http://schemas.microsoft.com/office/drawing/2014/main" id="{42290B79-6029-4F4D-8492-2A96477A7400}"/>
              </a:ext>
            </a:extLst>
          </p:cNvPr>
          <p:cNvPicPr>
            <a:picLocks noChangeAspect="1"/>
          </p:cNvPicPr>
          <p:nvPr/>
        </p:nvPicPr>
        <p:blipFill>
          <a:blip r:embed="rId8"/>
          <a:stretch>
            <a:fillRect/>
          </a:stretch>
        </p:blipFill>
        <p:spPr>
          <a:xfrm>
            <a:off x="7462770" y="3001848"/>
            <a:ext cx="871970" cy="800629"/>
          </a:xfrm>
          <a:prstGeom prst="rect">
            <a:avLst/>
          </a:prstGeom>
        </p:spPr>
      </p:pic>
      <p:pic>
        <p:nvPicPr>
          <p:cNvPr id="22" name="Picture 21">
            <a:extLst>
              <a:ext uri="{FF2B5EF4-FFF2-40B4-BE49-F238E27FC236}">
                <a16:creationId xmlns:a16="http://schemas.microsoft.com/office/drawing/2014/main" id="{042EF35C-5CE0-60F7-B882-8FF4E3F3D1B0}"/>
              </a:ext>
            </a:extLst>
          </p:cNvPr>
          <p:cNvPicPr>
            <a:picLocks noChangeAspect="1"/>
          </p:cNvPicPr>
          <p:nvPr/>
        </p:nvPicPr>
        <p:blipFill>
          <a:blip r:embed="rId9"/>
          <a:stretch>
            <a:fillRect/>
          </a:stretch>
        </p:blipFill>
        <p:spPr>
          <a:xfrm>
            <a:off x="7456896" y="5024676"/>
            <a:ext cx="871971" cy="904266"/>
          </a:xfrm>
          <a:prstGeom prst="rect">
            <a:avLst/>
          </a:prstGeom>
        </p:spPr>
      </p:pic>
      <p:pic>
        <p:nvPicPr>
          <p:cNvPr id="23" name="Picture 22">
            <a:extLst>
              <a:ext uri="{FF2B5EF4-FFF2-40B4-BE49-F238E27FC236}">
                <a16:creationId xmlns:a16="http://schemas.microsoft.com/office/drawing/2014/main" id="{91812DFE-38E3-DD10-537F-B1896300CCDB}"/>
              </a:ext>
            </a:extLst>
          </p:cNvPr>
          <p:cNvPicPr>
            <a:picLocks noChangeAspect="1"/>
          </p:cNvPicPr>
          <p:nvPr/>
        </p:nvPicPr>
        <p:blipFill>
          <a:blip r:embed="rId10"/>
          <a:stretch>
            <a:fillRect/>
          </a:stretch>
        </p:blipFill>
        <p:spPr>
          <a:xfrm>
            <a:off x="1961277" y="5078149"/>
            <a:ext cx="821251" cy="850793"/>
          </a:xfrm>
          <a:prstGeom prst="rect">
            <a:avLst/>
          </a:prstGeom>
        </p:spPr>
      </p:pic>
    </p:spTree>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122680" y="452372"/>
            <a:ext cx="5326912" cy="653415"/>
          </a:xfrm>
          <a:prstGeom prst="rect">
            <a:avLst/>
          </a:prstGeom>
          <a:noFill/>
          <a:ln/>
        </p:spPr>
        <p:txBody>
          <a:bodyPr wrap="none" rtlCol="0" anchor="t"/>
          <a:lstStyle/>
          <a:p>
            <a:pPr lvl="3">
              <a:lnSpc>
                <a:spcPts val="5146"/>
              </a:lnSpc>
            </a:pPr>
            <a:r>
              <a:rPr lang="en-US" sz="6000" dirty="0">
                <a:solidFill>
                  <a:srgbClr val="FFD9BE"/>
                </a:solidFill>
                <a:latin typeface="Quattrocento" pitchFamily="34" charset="0"/>
                <a:ea typeface="Quattrocento" pitchFamily="34" charset="-122"/>
                <a:cs typeface="Quattrocento" pitchFamily="34" charset="-120"/>
              </a:rPr>
              <a:t>Model Output </a:t>
            </a:r>
            <a:r>
              <a:rPr lang="en-US" sz="2400" dirty="0">
                <a:solidFill>
                  <a:srgbClr val="FFD9BE"/>
                </a:solidFill>
                <a:latin typeface="Quattrocento" pitchFamily="34" charset="0"/>
                <a:ea typeface="Quattrocento" pitchFamily="34" charset="-122"/>
                <a:cs typeface="Quattrocento" pitchFamily="34" charset="-120"/>
              </a:rPr>
              <a:t>(</a:t>
            </a:r>
            <a:r>
              <a:rPr lang="en-US" sz="2400" dirty="0" err="1">
                <a:solidFill>
                  <a:srgbClr val="FFD9BE"/>
                </a:solidFill>
                <a:latin typeface="Quattrocento" pitchFamily="34" charset="0"/>
                <a:ea typeface="Quattrocento" pitchFamily="34" charset="-122"/>
                <a:cs typeface="Quattrocento" pitchFamily="34" charset="-120"/>
              </a:rPr>
              <a:t>Cout</a:t>
            </a:r>
            <a:r>
              <a:rPr lang="en-US" sz="2400" dirty="0">
                <a:solidFill>
                  <a:srgbClr val="FFD9BE"/>
                </a:solidFill>
                <a:latin typeface="Quattrocento" pitchFamily="34" charset="0"/>
                <a:ea typeface="Quattrocento" pitchFamily="34" charset="-122"/>
                <a:cs typeface="Quattrocento" pitchFamily="34" charset="-120"/>
              </a:rPr>
              <a:t>…)</a:t>
            </a:r>
            <a:endParaRPr lang="en-US" sz="6000" dirty="0"/>
          </a:p>
        </p:txBody>
      </p:sp>
      <p:sp>
        <p:nvSpPr>
          <p:cNvPr id="6" name="Text 6">
            <a:extLst>
              <a:ext uri="{FF2B5EF4-FFF2-40B4-BE49-F238E27FC236}">
                <a16:creationId xmlns:a16="http://schemas.microsoft.com/office/drawing/2014/main" id="{D8BD041E-A23C-37CE-C754-24E5317965CE}"/>
              </a:ext>
            </a:extLst>
          </p:cNvPr>
          <p:cNvSpPr/>
          <p:nvPr/>
        </p:nvSpPr>
        <p:spPr>
          <a:xfrm>
            <a:off x="5026573" y="1231451"/>
            <a:ext cx="5510798"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latin typeface="Quattrocento" panose="02020502030000000404" pitchFamily="18" charset="0"/>
              </a:rPr>
              <a:t>A) Image to Image </a:t>
            </a:r>
            <a:r>
              <a:rPr lang="en-US" sz="2000" b="1" dirty="0">
                <a:solidFill>
                  <a:schemeClr val="bg1"/>
                </a:solidFill>
                <a:latin typeface="Quattrocento" panose="02020502030000000404" pitchFamily="18" charset="0"/>
              </a:rPr>
              <a:t>(</a:t>
            </a:r>
            <a:r>
              <a:rPr lang="en-US" sz="2000" b="1" dirty="0" err="1">
                <a:solidFill>
                  <a:schemeClr val="bg1"/>
                </a:solidFill>
                <a:latin typeface="Quattrocento" panose="02020502030000000404" pitchFamily="18" charset="0"/>
              </a:rPr>
              <a:t>Cont</a:t>
            </a:r>
            <a:r>
              <a:rPr lang="en-US" sz="2000" b="1" dirty="0">
                <a:solidFill>
                  <a:schemeClr val="bg1"/>
                </a:solidFill>
                <a:latin typeface="Quattrocento" panose="02020502030000000404" pitchFamily="18" charset="0"/>
              </a:rPr>
              <a:t>…)</a:t>
            </a:r>
            <a:endParaRPr lang="en-US" sz="2800" b="1" dirty="0">
              <a:solidFill>
                <a:schemeClr val="bg1"/>
              </a:solidFill>
              <a:latin typeface="Quattrocento" panose="02020502030000000404" pitchFamily="18" charset="0"/>
            </a:endParaRPr>
          </a:p>
        </p:txBody>
      </p:sp>
      <p:pic>
        <p:nvPicPr>
          <p:cNvPr id="7" name="Picture 6">
            <a:extLst>
              <a:ext uri="{FF2B5EF4-FFF2-40B4-BE49-F238E27FC236}">
                <a16:creationId xmlns:a16="http://schemas.microsoft.com/office/drawing/2014/main" id="{F73E151F-F587-83B5-95A7-E1571C149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93" y="1884865"/>
            <a:ext cx="13000507" cy="6094364"/>
          </a:xfrm>
          <a:prstGeom prst="rect">
            <a:avLst/>
          </a:prstGeom>
        </p:spPr>
      </p:pic>
    </p:spTree>
    <p:extLst>
      <p:ext uri="{BB962C8B-B14F-4D97-AF65-F5344CB8AC3E}">
        <p14:creationId xmlns:p14="http://schemas.microsoft.com/office/powerpoint/2010/main" val="639935330"/>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5" name="Text 2"/>
          <p:cNvSpPr/>
          <p:nvPr/>
        </p:nvSpPr>
        <p:spPr>
          <a:xfrm>
            <a:off x="3122680" y="452372"/>
            <a:ext cx="5326912" cy="653415"/>
          </a:xfrm>
          <a:prstGeom prst="rect">
            <a:avLst/>
          </a:prstGeom>
          <a:noFill/>
          <a:ln/>
        </p:spPr>
        <p:txBody>
          <a:bodyPr wrap="none" rtlCol="0" anchor="t"/>
          <a:lstStyle/>
          <a:p>
            <a:pPr lvl="3">
              <a:lnSpc>
                <a:spcPts val="5146"/>
              </a:lnSpc>
            </a:pPr>
            <a:r>
              <a:rPr lang="en-US" sz="6000" dirty="0">
                <a:solidFill>
                  <a:srgbClr val="FFD9BE"/>
                </a:solidFill>
                <a:latin typeface="Quattrocento" pitchFamily="34" charset="0"/>
                <a:ea typeface="Quattrocento" pitchFamily="34" charset="-122"/>
                <a:cs typeface="Quattrocento" pitchFamily="34" charset="-120"/>
              </a:rPr>
              <a:t>Model Output </a:t>
            </a:r>
            <a:r>
              <a:rPr lang="en-US" sz="2400" dirty="0">
                <a:solidFill>
                  <a:srgbClr val="FFD9BE"/>
                </a:solidFill>
                <a:latin typeface="Quattrocento" pitchFamily="34" charset="0"/>
                <a:ea typeface="Quattrocento" pitchFamily="34" charset="-122"/>
                <a:cs typeface="Quattrocento" pitchFamily="34" charset="-120"/>
              </a:rPr>
              <a:t>(</a:t>
            </a:r>
            <a:r>
              <a:rPr lang="en-US" sz="2400" dirty="0" err="1">
                <a:solidFill>
                  <a:srgbClr val="FFD9BE"/>
                </a:solidFill>
                <a:latin typeface="Quattrocento" pitchFamily="34" charset="0"/>
                <a:ea typeface="Quattrocento" pitchFamily="34" charset="-122"/>
                <a:cs typeface="Quattrocento" pitchFamily="34" charset="-120"/>
              </a:rPr>
              <a:t>Cout</a:t>
            </a:r>
            <a:r>
              <a:rPr lang="en-US" sz="2400" dirty="0">
                <a:solidFill>
                  <a:srgbClr val="FFD9BE"/>
                </a:solidFill>
                <a:latin typeface="Quattrocento" pitchFamily="34" charset="0"/>
                <a:ea typeface="Quattrocento" pitchFamily="34" charset="-122"/>
                <a:cs typeface="Quattrocento" pitchFamily="34" charset="-120"/>
              </a:rPr>
              <a:t>…)</a:t>
            </a:r>
            <a:endParaRPr lang="en-US" sz="6000" dirty="0"/>
          </a:p>
        </p:txBody>
      </p:sp>
      <p:sp>
        <p:nvSpPr>
          <p:cNvPr id="6" name="Text 6">
            <a:extLst>
              <a:ext uri="{FF2B5EF4-FFF2-40B4-BE49-F238E27FC236}">
                <a16:creationId xmlns:a16="http://schemas.microsoft.com/office/drawing/2014/main" id="{D8BD041E-A23C-37CE-C754-24E5317965CE}"/>
              </a:ext>
            </a:extLst>
          </p:cNvPr>
          <p:cNvSpPr/>
          <p:nvPr/>
        </p:nvSpPr>
        <p:spPr>
          <a:xfrm>
            <a:off x="5026573" y="1231451"/>
            <a:ext cx="5510798" cy="653415"/>
          </a:xfrm>
          <a:prstGeom prst="rect">
            <a:avLst/>
          </a:prstGeom>
          <a:noFill/>
          <a:ln/>
        </p:spPr>
        <p:txBody>
          <a:bodyPr wrap="square" rtlCol="0" anchor="t"/>
          <a:lstStyle/>
          <a:p>
            <a:pPr marL="685800" indent="-685800">
              <a:buFont typeface="Courier New" panose="02070309020205020404" pitchFamily="49" charset="0"/>
              <a:buChar char="o"/>
            </a:pPr>
            <a:r>
              <a:rPr lang="en-US" sz="3200" b="1" dirty="0">
                <a:solidFill>
                  <a:schemeClr val="bg1"/>
                </a:solidFill>
                <a:latin typeface="Quattrocento" panose="02020502030000000404" pitchFamily="18" charset="0"/>
              </a:rPr>
              <a:t>A) Image to Image </a:t>
            </a:r>
            <a:r>
              <a:rPr lang="en-US" sz="2000" b="1" dirty="0">
                <a:solidFill>
                  <a:schemeClr val="bg1"/>
                </a:solidFill>
                <a:latin typeface="Quattrocento" panose="02020502030000000404" pitchFamily="18" charset="0"/>
              </a:rPr>
              <a:t>(</a:t>
            </a:r>
            <a:r>
              <a:rPr lang="en-US" sz="2000" b="1" dirty="0" err="1">
                <a:solidFill>
                  <a:schemeClr val="bg1"/>
                </a:solidFill>
                <a:latin typeface="Quattrocento" panose="02020502030000000404" pitchFamily="18" charset="0"/>
              </a:rPr>
              <a:t>Cont</a:t>
            </a:r>
            <a:r>
              <a:rPr lang="en-US" sz="2000" b="1" dirty="0">
                <a:solidFill>
                  <a:schemeClr val="bg1"/>
                </a:solidFill>
                <a:latin typeface="Quattrocento" panose="02020502030000000404" pitchFamily="18" charset="0"/>
              </a:rPr>
              <a:t>…)</a:t>
            </a:r>
            <a:endParaRPr lang="en-US" sz="2800" b="1" dirty="0">
              <a:solidFill>
                <a:schemeClr val="bg1"/>
              </a:solidFill>
              <a:latin typeface="Quattrocento" panose="02020502030000000404" pitchFamily="18" charset="0"/>
            </a:endParaRPr>
          </a:p>
        </p:txBody>
      </p:sp>
      <p:pic>
        <p:nvPicPr>
          <p:cNvPr id="4" name="Picture 3">
            <a:extLst>
              <a:ext uri="{FF2B5EF4-FFF2-40B4-BE49-F238E27FC236}">
                <a16:creationId xmlns:a16="http://schemas.microsoft.com/office/drawing/2014/main" id="{1CF8A4AA-1211-E782-EA9D-757D27E06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1" y="1884866"/>
            <a:ext cx="12888686" cy="6031536"/>
          </a:xfrm>
          <a:prstGeom prst="rect">
            <a:avLst/>
          </a:prstGeom>
        </p:spPr>
      </p:pic>
    </p:spTree>
    <p:extLst>
      <p:ext uri="{BB962C8B-B14F-4D97-AF65-F5344CB8AC3E}">
        <p14:creationId xmlns:p14="http://schemas.microsoft.com/office/powerpoint/2010/main" val="1376638880"/>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112634" y="324674"/>
            <a:ext cx="5228153" cy="653415"/>
          </a:xfrm>
          <a:prstGeom prst="rect">
            <a:avLst/>
          </a:prstGeom>
          <a:noFill/>
          <a:ln/>
        </p:spPr>
        <p:txBody>
          <a:bodyPr wrap="none" rtlCol="0" anchor="t"/>
          <a:lstStyle/>
          <a:p>
            <a:pPr marL="0" indent="0">
              <a:lnSpc>
                <a:spcPts val="5146"/>
              </a:lnSpc>
              <a:buNone/>
            </a:pPr>
            <a:r>
              <a:rPr lang="en-US" sz="4800" dirty="0">
                <a:solidFill>
                  <a:srgbClr val="FFD9BE"/>
                </a:solidFill>
                <a:latin typeface="Quattrocento" pitchFamily="34" charset="0"/>
                <a:ea typeface="Quattrocento" pitchFamily="34" charset="-122"/>
                <a:cs typeface="Quattrocento" pitchFamily="34" charset="-120"/>
              </a:rPr>
              <a:t>Website Demo</a:t>
            </a:r>
            <a:endParaRPr lang="en-US" sz="4800" dirty="0"/>
          </a:p>
        </p:txBody>
      </p:sp>
      <p:sp>
        <p:nvSpPr>
          <p:cNvPr id="5" name="Text 3"/>
          <p:cNvSpPr/>
          <p:nvPr/>
        </p:nvSpPr>
        <p:spPr>
          <a:xfrm>
            <a:off x="378857" y="2268855"/>
            <a:ext cx="4695706" cy="2332792"/>
          </a:xfrm>
          <a:prstGeom prst="rect">
            <a:avLst/>
          </a:prstGeom>
          <a:noFill/>
          <a:ln/>
        </p:spPr>
        <p:txBody>
          <a:bodyPr wrap="square" rtlCol="0" anchor="t"/>
          <a:lstStyle/>
          <a:p>
            <a:pPr marL="0" indent="0">
              <a:buNone/>
            </a:pPr>
            <a:r>
              <a:rPr lang="en-US" sz="3200" dirty="0">
                <a:solidFill>
                  <a:srgbClr val="F9EEE7"/>
                </a:solidFill>
                <a:latin typeface="Quattrocento" pitchFamily="34" charset="0"/>
                <a:ea typeface="Quattrocento" pitchFamily="34" charset="-122"/>
                <a:cs typeface="Quattrocento" pitchFamily="34" charset="-120"/>
              </a:rPr>
              <a:t>The Website video is a crucial component of the presentation, This video will showcase the key features and capabilities of the system, highlighting its seamless integration and intuitive interface.</a:t>
            </a:r>
            <a:endParaRPr lang="en-US" sz="3200" dirty="0"/>
          </a:p>
        </p:txBody>
      </p:sp>
      <p:pic>
        <p:nvPicPr>
          <p:cNvPr id="8" name="IMG_2087">
            <a:hlinkClick r:id="" action="ppaction://media"/>
            <a:extLst>
              <a:ext uri="{FF2B5EF4-FFF2-40B4-BE49-F238E27FC236}">
                <a16:creationId xmlns:a16="http://schemas.microsoft.com/office/drawing/2014/main" id="{43066ED6-026C-490C-A2BE-432C2AC967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53420" y="320279"/>
            <a:ext cx="8933189" cy="758904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4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3163967"/>
            <a:ext cx="7214830" cy="901898"/>
          </a:xfrm>
          <a:prstGeom prst="rect">
            <a:avLst/>
          </a:prstGeom>
          <a:noFill/>
          <a:ln/>
        </p:spPr>
        <p:txBody>
          <a:bodyPr wrap="none" rtlCol="0" anchor="t"/>
          <a:lstStyle/>
          <a:p>
            <a:pPr marL="0" indent="0">
              <a:lnSpc>
                <a:spcPts val="7101"/>
              </a:lnSpc>
              <a:buNone/>
            </a:pPr>
            <a:r>
              <a:rPr lang="en-US" sz="6600" dirty="0">
                <a:solidFill>
                  <a:srgbClr val="FFD9BE"/>
                </a:solidFill>
                <a:latin typeface="Quattrocento" pitchFamily="34" charset="0"/>
                <a:ea typeface="Quattrocento" pitchFamily="34" charset="-122"/>
                <a:cs typeface="Quattrocento" pitchFamily="34" charset="-120"/>
              </a:rPr>
              <a:t>Operations</a:t>
            </a:r>
            <a:endParaRPr lang="en-US" sz="6600" dirty="0"/>
          </a:p>
        </p:txBody>
      </p:sp>
      <p:sp>
        <p:nvSpPr>
          <p:cNvPr id="6" name="Text 3"/>
          <p:cNvSpPr/>
          <p:nvPr/>
        </p:nvSpPr>
        <p:spPr>
          <a:xfrm>
            <a:off x="833199" y="4399121"/>
            <a:ext cx="7477601" cy="666512"/>
          </a:xfrm>
          <a:prstGeom prst="rect">
            <a:avLst/>
          </a:prstGeom>
          <a:noFill/>
          <a:ln/>
        </p:spPr>
        <p:txBody>
          <a:bodyPr wrap="square" rtlCol="0" anchor="t"/>
          <a:lstStyle/>
          <a:p>
            <a:pPr marL="0" indent="0">
              <a:buNone/>
            </a:pPr>
            <a:r>
              <a:rPr lang="en-US" sz="2000" dirty="0">
                <a:solidFill>
                  <a:srgbClr val="F9EEE7"/>
                </a:solidFill>
                <a:latin typeface="Quattrocento" pitchFamily="34" charset="0"/>
                <a:ea typeface="Quattrocento" pitchFamily="34" charset="-122"/>
                <a:cs typeface="Quattrocento" pitchFamily="34" charset="-120"/>
              </a:rPr>
              <a:t>Explore the key operations and functionality of our comprehensive website. Streamline your workflows and unlock new possibilities.</a:t>
            </a:r>
            <a:endParaRPr lang="en-US" sz="2000" dirty="0"/>
          </a:p>
        </p:txBody>
      </p:sp>
    </p:spTree>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8201"/>
            <a:ext cx="14630400" cy="8229600"/>
          </a:xfrm>
          <a:prstGeom prst="rect">
            <a:avLst/>
          </a:prstGeom>
          <a:solidFill>
            <a:srgbClr val="123332"/>
          </a:solidFill>
          <a:ln/>
        </p:spPr>
        <p:txBody>
          <a:bodyPr/>
          <a:lstStyle/>
          <a:p>
            <a:endParaRPr lang="en-US" dirty="0"/>
          </a:p>
        </p:txBody>
      </p:sp>
      <p:sp>
        <p:nvSpPr>
          <p:cNvPr id="4" name="Text 2"/>
          <p:cNvSpPr/>
          <p:nvPr/>
        </p:nvSpPr>
        <p:spPr>
          <a:xfrm>
            <a:off x="1057472" y="348965"/>
            <a:ext cx="5228153" cy="653415"/>
          </a:xfrm>
          <a:prstGeom prst="rect">
            <a:avLst/>
          </a:prstGeom>
          <a:noFill/>
          <a:ln/>
        </p:spPr>
        <p:txBody>
          <a:bodyPr wrap="none" rtlCol="0" anchor="t"/>
          <a:lstStyle/>
          <a:p>
            <a:pPr marL="0" indent="0">
              <a:lnSpc>
                <a:spcPts val="5146"/>
              </a:lnSpc>
              <a:buNone/>
            </a:pPr>
            <a:r>
              <a:rPr lang="en-US" sz="6000" dirty="0">
                <a:solidFill>
                  <a:srgbClr val="FFD9BE"/>
                </a:solidFill>
                <a:latin typeface="Quattrocento" pitchFamily="34" charset="0"/>
                <a:ea typeface="Quattrocento" pitchFamily="34" charset="-122"/>
                <a:cs typeface="Quattrocento" pitchFamily="34" charset="-120"/>
              </a:rPr>
              <a:t>Operations</a:t>
            </a:r>
            <a:endParaRPr lang="en-US" sz="6000" dirty="0"/>
          </a:p>
        </p:txBody>
      </p:sp>
      <p:sp>
        <p:nvSpPr>
          <p:cNvPr id="5" name="Text 3"/>
          <p:cNvSpPr/>
          <p:nvPr/>
        </p:nvSpPr>
        <p:spPr>
          <a:xfrm>
            <a:off x="1918083" y="1201116"/>
            <a:ext cx="9933503" cy="333256"/>
          </a:xfrm>
          <a:prstGeom prst="rect">
            <a:avLst/>
          </a:prstGeom>
          <a:noFill/>
          <a:ln/>
        </p:spPr>
        <p:txBody>
          <a:bodyPr wrap="none" rtlCol="0" anchor="t"/>
          <a:lstStyle/>
          <a:p>
            <a:pPr marL="457200" indent="-457200">
              <a:lnSpc>
                <a:spcPts val="2624"/>
              </a:lnSpc>
              <a:buFont typeface="Arial" panose="020B0604020202020204" pitchFamily="34" charset="0"/>
              <a:buChar char="•"/>
            </a:pPr>
            <a:r>
              <a:rPr lang="en-US" sz="3200" b="1" dirty="0">
                <a:solidFill>
                  <a:srgbClr val="F9EEE7"/>
                </a:solidFill>
                <a:latin typeface="Quattrocento" pitchFamily="34" charset="0"/>
                <a:ea typeface="Quattrocento" pitchFamily="34" charset="-122"/>
                <a:cs typeface="Quattrocento" pitchFamily="34" charset="-120"/>
              </a:rPr>
              <a:t>All missions in our the website:</a:t>
            </a:r>
            <a:endParaRPr lang="en-US" sz="3200" b="1" dirty="0"/>
          </a:p>
        </p:txBody>
      </p:sp>
      <p:sp>
        <p:nvSpPr>
          <p:cNvPr id="6" name="Text 4"/>
          <p:cNvSpPr/>
          <p:nvPr/>
        </p:nvSpPr>
        <p:spPr>
          <a:xfrm>
            <a:off x="2348389" y="1893731"/>
            <a:ext cx="9933503" cy="333256"/>
          </a:xfrm>
          <a:prstGeom prst="rect">
            <a:avLst/>
          </a:prstGeom>
          <a:noFill/>
          <a:ln/>
        </p:spPr>
        <p:txBody>
          <a:bodyPr wrap="none" rtlCol="0" anchor="t"/>
          <a:lstStyle/>
          <a:p>
            <a:pPr marL="0" indent="0">
              <a:lnSpc>
                <a:spcPts val="2624"/>
              </a:lnSpc>
              <a:buNone/>
            </a:pPr>
            <a:r>
              <a:rPr lang="en-US" sz="2800" dirty="0">
                <a:solidFill>
                  <a:srgbClr val="F9EEE7"/>
                </a:solidFill>
                <a:latin typeface="Quattrocento" pitchFamily="34" charset="0"/>
                <a:ea typeface="Quattrocento" pitchFamily="34" charset="-122"/>
                <a:cs typeface="Quattrocento" pitchFamily="34" charset="-120"/>
              </a:rPr>
              <a:t>1. Design logo</a:t>
            </a:r>
            <a:endParaRPr lang="en-US" sz="2800" dirty="0"/>
          </a:p>
        </p:txBody>
      </p:sp>
      <p:sp>
        <p:nvSpPr>
          <p:cNvPr id="7" name="Text 5"/>
          <p:cNvSpPr/>
          <p:nvPr/>
        </p:nvSpPr>
        <p:spPr>
          <a:xfrm>
            <a:off x="2348388" y="2684039"/>
            <a:ext cx="9933503" cy="333256"/>
          </a:xfrm>
          <a:prstGeom prst="rect">
            <a:avLst/>
          </a:prstGeom>
          <a:noFill/>
          <a:ln/>
        </p:spPr>
        <p:txBody>
          <a:bodyPr wrap="none" rtlCol="0" anchor="t"/>
          <a:lstStyle/>
          <a:p>
            <a:pPr marL="0" indent="0">
              <a:lnSpc>
                <a:spcPts val="2624"/>
              </a:lnSpc>
              <a:buNone/>
            </a:pPr>
            <a:r>
              <a:rPr lang="en-US" sz="2400" dirty="0">
                <a:solidFill>
                  <a:srgbClr val="F9EEE7"/>
                </a:solidFill>
                <a:latin typeface="Quattrocento" pitchFamily="34" charset="0"/>
                <a:ea typeface="Quattrocento" pitchFamily="34" charset="-122"/>
                <a:cs typeface="Quattrocento" pitchFamily="34" charset="-120"/>
              </a:rPr>
              <a:t>2. Design:</a:t>
            </a:r>
            <a:endParaRPr lang="en-US" sz="2400" dirty="0"/>
          </a:p>
        </p:txBody>
      </p:sp>
      <p:sp>
        <p:nvSpPr>
          <p:cNvPr id="8" name="Text 6"/>
          <p:cNvSpPr/>
          <p:nvPr/>
        </p:nvSpPr>
        <p:spPr>
          <a:xfrm>
            <a:off x="2703790" y="3257260"/>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Home Page</a:t>
            </a:r>
            <a:endParaRPr lang="en-US" sz="2000" dirty="0"/>
          </a:p>
        </p:txBody>
      </p:sp>
      <p:sp>
        <p:nvSpPr>
          <p:cNvPr id="9" name="Text 7"/>
          <p:cNvSpPr/>
          <p:nvPr/>
        </p:nvSpPr>
        <p:spPr>
          <a:xfrm>
            <a:off x="2703788" y="3756109"/>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How It Work Page </a:t>
            </a:r>
            <a:endParaRPr lang="en-US" sz="2000" dirty="0"/>
          </a:p>
        </p:txBody>
      </p:sp>
      <p:sp>
        <p:nvSpPr>
          <p:cNvPr id="10" name="Text 8"/>
          <p:cNvSpPr/>
          <p:nvPr/>
        </p:nvSpPr>
        <p:spPr>
          <a:xfrm>
            <a:off x="2703790" y="4328622"/>
            <a:ext cx="9578102" cy="333256"/>
          </a:xfrm>
          <a:prstGeom prst="rect">
            <a:avLst/>
          </a:prstGeom>
          <a:noFill/>
          <a:ln/>
        </p:spPr>
        <p:txBody>
          <a:bodyPr wrap="none" rtlCol="0" anchor="t"/>
          <a:lstStyle/>
          <a:p>
            <a:pPr marL="342900" indent="-342900" algn="l">
              <a:lnSpc>
                <a:spcPts val="2624"/>
              </a:lnSpc>
              <a:buSzPct val="100000"/>
              <a:buChar char="•"/>
            </a:pPr>
            <a:r>
              <a:rPr lang="en-US" sz="2400" dirty="0">
                <a:solidFill>
                  <a:srgbClr val="F9EEE7"/>
                </a:solidFill>
                <a:latin typeface="Quattrocento" pitchFamily="34" charset="0"/>
                <a:ea typeface="Quattrocento" pitchFamily="34" charset="-122"/>
                <a:cs typeface="Quattrocento" pitchFamily="34" charset="-120"/>
              </a:rPr>
              <a:t>Pricing</a:t>
            </a:r>
            <a:r>
              <a:rPr lang="en-US" sz="2000" dirty="0">
                <a:solidFill>
                  <a:srgbClr val="F9EEE7"/>
                </a:solidFill>
                <a:latin typeface="Quattrocento" pitchFamily="34" charset="0"/>
                <a:ea typeface="Quattrocento" pitchFamily="34" charset="-122"/>
                <a:cs typeface="Quattrocento" pitchFamily="34" charset="-120"/>
              </a:rPr>
              <a:t> page </a:t>
            </a:r>
            <a:endParaRPr lang="en-US" sz="2000" dirty="0"/>
          </a:p>
        </p:txBody>
      </p:sp>
      <p:sp>
        <p:nvSpPr>
          <p:cNvPr id="11" name="Text 9"/>
          <p:cNvSpPr/>
          <p:nvPr/>
        </p:nvSpPr>
        <p:spPr>
          <a:xfrm>
            <a:off x="2703790" y="4867499"/>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3D page </a:t>
            </a:r>
            <a:endParaRPr lang="en-US" sz="2000" dirty="0"/>
          </a:p>
        </p:txBody>
      </p:sp>
      <p:sp>
        <p:nvSpPr>
          <p:cNvPr id="12" name="Text 10"/>
          <p:cNvSpPr/>
          <p:nvPr/>
        </p:nvSpPr>
        <p:spPr>
          <a:xfrm>
            <a:off x="2703790" y="5400338"/>
            <a:ext cx="9578102" cy="333256"/>
          </a:xfrm>
          <a:prstGeom prst="rect">
            <a:avLst/>
          </a:prstGeom>
          <a:noFill/>
          <a:ln/>
        </p:spPr>
        <p:txBody>
          <a:bodyPr wrap="none" rtlCol="0" anchor="t"/>
          <a:lstStyle/>
          <a:p>
            <a:pPr marL="342900" indent="-342900" algn="l">
              <a:lnSpc>
                <a:spcPts val="2624"/>
              </a:lnSpc>
              <a:buSzPct val="100000"/>
              <a:buChar char="•"/>
            </a:pPr>
            <a:r>
              <a:rPr lang="en-US" sz="2000" dirty="0">
                <a:solidFill>
                  <a:srgbClr val="F9EEE7"/>
                </a:solidFill>
                <a:latin typeface="Quattrocento" pitchFamily="34" charset="0"/>
                <a:ea typeface="Quattrocento" pitchFamily="34" charset="-122"/>
                <a:cs typeface="Quattrocento" pitchFamily="34" charset="-120"/>
              </a:rPr>
              <a:t>Design With AI </a:t>
            </a:r>
            <a:endParaRPr lang="en-US" sz="2000" dirty="0"/>
          </a:p>
        </p:txBody>
      </p:sp>
      <p:sp>
        <p:nvSpPr>
          <p:cNvPr id="13" name="Text 11"/>
          <p:cNvSpPr/>
          <p:nvPr/>
        </p:nvSpPr>
        <p:spPr>
          <a:xfrm>
            <a:off x="2348387" y="6282130"/>
            <a:ext cx="9933503" cy="333256"/>
          </a:xfrm>
          <a:prstGeom prst="rect">
            <a:avLst/>
          </a:prstGeom>
          <a:noFill/>
          <a:ln/>
        </p:spPr>
        <p:txBody>
          <a:bodyPr wrap="none" rtlCol="0" anchor="t"/>
          <a:lstStyle/>
          <a:p>
            <a:pPr marL="0" indent="0">
              <a:lnSpc>
                <a:spcPts val="2624"/>
              </a:lnSpc>
              <a:buNone/>
            </a:pPr>
            <a:r>
              <a:rPr lang="en-US" sz="2400" dirty="0">
                <a:solidFill>
                  <a:srgbClr val="F9EEE7"/>
                </a:solidFill>
                <a:latin typeface="Quattrocento" pitchFamily="34" charset="0"/>
                <a:ea typeface="Quattrocento" pitchFamily="34" charset="-122"/>
                <a:cs typeface="Quattrocento" pitchFamily="34" charset="-120"/>
              </a:rPr>
              <a:t>3. Initial train in small dataset </a:t>
            </a:r>
            <a:endParaRPr lang="en-US" sz="2400" dirty="0"/>
          </a:p>
        </p:txBody>
      </p:sp>
      <p:sp>
        <p:nvSpPr>
          <p:cNvPr id="15" name="Text 2">
            <a:extLst>
              <a:ext uri="{FF2B5EF4-FFF2-40B4-BE49-F238E27FC236}">
                <a16:creationId xmlns:a16="http://schemas.microsoft.com/office/drawing/2014/main" id="{EACB6E99-AC01-46DB-9D16-4839038A72F7}"/>
              </a:ext>
            </a:extLst>
          </p:cNvPr>
          <p:cNvSpPr/>
          <p:nvPr/>
        </p:nvSpPr>
        <p:spPr>
          <a:xfrm>
            <a:off x="7315137" y="1688063"/>
            <a:ext cx="1775699" cy="653415"/>
          </a:xfrm>
          <a:prstGeom prst="rect">
            <a:avLst/>
          </a:prstGeom>
          <a:noFill/>
          <a:ln/>
        </p:spPr>
        <p:txBody>
          <a:bodyPr wrap="none" rtlCol="0" anchor="t"/>
          <a:lstStyle/>
          <a:p>
            <a:pPr marL="0" indent="0">
              <a:lnSpc>
                <a:spcPts val="5146"/>
              </a:lnSpc>
              <a:buNone/>
            </a:pPr>
            <a:r>
              <a:rPr lang="en-US" sz="2800" dirty="0">
                <a:solidFill>
                  <a:srgbClr val="FFD9BE"/>
                </a:solidFill>
                <a:latin typeface="Quattrocento" pitchFamily="34" charset="0"/>
                <a:ea typeface="Quattrocento" pitchFamily="34" charset="-122"/>
                <a:cs typeface="Quattrocento" pitchFamily="34" charset="-120"/>
              </a:rPr>
              <a:t>(Complete)</a:t>
            </a:r>
            <a:endParaRPr lang="en-US" sz="3200" dirty="0"/>
          </a:p>
        </p:txBody>
      </p:sp>
      <p:sp>
        <p:nvSpPr>
          <p:cNvPr id="16" name="Text 2">
            <a:extLst>
              <a:ext uri="{FF2B5EF4-FFF2-40B4-BE49-F238E27FC236}">
                <a16:creationId xmlns:a16="http://schemas.microsoft.com/office/drawing/2014/main" id="{C5EBB24D-C056-4CF3-A179-0E3A31475EEE}"/>
              </a:ext>
            </a:extLst>
          </p:cNvPr>
          <p:cNvSpPr/>
          <p:nvPr/>
        </p:nvSpPr>
        <p:spPr>
          <a:xfrm>
            <a:off x="7315137" y="2989000"/>
            <a:ext cx="1775699" cy="653415"/>
          </a:xfrm>
          <a:prstGeom prst="rect">
            <a:avLst/>
          </a:prstGeom>
          <a:noFill/>
          <a:ln/>
        </p:spPr>
        <p:txBody>
          <a:bodyPr wrap="none" rtlCol="0" anchor="t"/>
          <a:lstStyle/>
          <a:p>
            <a:pPr marL="0" indent="0">
              <a:lnSpc>
                <a:spcPts val="5146"/>
              </a:lnSpc>
              <a:buNone/>
            </a:pPr>
            <a:r>
              <a:rPr lang="en-US" sz="2800" dirty="0">
                <a:solidFill>
                  <a:srgbClr val="FFD9BE"/>
                </a:solidFill>
                <a:latin typeface="Quattrocento" pitchFamily="34" charset="0"/>
                <a:ea typeface="Quattrocento" pitchFamily="34" charset="-122"/>
                <a:cs typeface="Quattrocento" pitchFamily="34" charset="-120"/>
              </a:rPr>
              <a:t>(Complete)</a:t>
            </a:r>
            <a:endParaRPr lang="en-US" sz="3200" dirty="0"/>
          </a:p>
        </p:txBody>
      </p:sp>
      <p:sp>
        <p:nvSpPr>
          <p:cNvPr id="17" name="Text 2">
            <a:extLst>
              <a:ext uri="{FF2B5EF4-FFF2-40B4-BE49-F238E27FC236}">
                <a16:creationId xmlns:a16="http://schemas.microsoft.com/office/drawing/2014/main" id="{12EC5A35-2834-472D-83B5-45E35458484E}"/>
              </a:ext>
            </a:extLst>
          </p:cNvPr>
          <p:cNvSpPr/>
          <p:nvPr/>
        </p:nvSpPr>
        <p:spPr>
          <a:xfrm>
            <a:off x="7315134" y="3537536"/>
            <a:ext cx="1775699" cy="653415"/>
          </a:xfrm>
          <a:prstGeom prst="rect">
            <a:avLst/>
          </a:prstGeom>
          <a:noFill/>
          <a:ln/>
        </p:spPr>
        <p:txBody>
          <a:bodyPr wrap="none" rtlCol="0" anchor="t"/>
          <a:lstStyle/>
          <a:p>
            <a:pPr marL="0" indent="0">
              <a:lnSpc>
                <a:spcPts val="5146"/>
              </a:lnSpc>
              <a:buNone/>
            </a:pPr>
            <a:r>
              <a:rPr lang="en-US" sz="2800" dirty="0">
                <a:solidFill>
                  <a:srgbClr val="FFD9BE"/>
                </a:solidFill>
                <a:latin typeface="Quattrocento" pitchFamily="34" charset="0"/>
                <a:ea typeface="Quattrocento" pitchFamily="34" charset="-122"/>
                <a:cs typeface="Quattrocento" pitchFamily="34" charset="-120"/>
              </a:rPr>
              <a:t>(Complete)</a:t>
            </a:r>
            <a:endParaRPr lang="en-US" sz="3200" dirty="0"/>
          </a:p>
        </p:txBody>
      </p:sp>
      <p:sp>
        <p:nvSpPr>
          <p:cNvPr id="18" name="Text 2">
            <a:extLst>
              <a:ext uri="{FF2B5EF4-FFF2-40B4-BE49-F238E27FC236}">
                <a16:creationId xmlns:a16="http://schemas.microsoft.com/office/drawing/2014/main" id="{F71AA709-C88E-40E7-B977-A77A07D8D782}"/>
              </a:ext>
            </a:extLst>
          </p:cNvPr>
          <p:cNvSpPr/>
          <p:nvPr/>
        </p:nvSpPr>
        <p:spPr>
          <a:xfrm>
            <a:off x="7315135" y="4095353"/>
            <a:ext cx="1775699" cy="653415"/>
          </a:xfrm>
          <a:prstGeom prst="rect">
            <a:avLst/>
          </a:prstGeom>
          <a:noFill/>
          <a:ln/>
        </p:spPr>
        <p:txBody>
          <a:bodyPr wrap="none" rtlCol="0" anchor="t"/>
          <a:lstStyle/>
          <a:p>
            <a:pPr marL="0" indent="0">
              <a:lnSpc>
                <a:spcPts val="5146"/>
              </a:lnSpc>
              <a:buNone/>
            </a:pPr>
            <a:r>
              <a:rPr lang="en-US" sz="2800" dirty="0">
                <a:solidFill>
                  <a:srgbClr val="FFD9BE"/>
                </a:solidFill>
                <a:latin typeface="Quattrocento" pitchFamily="34" charset="0"/>
                <a:ea typeface="Quattrocento" pitchFamily="34" charset="-122"/>
                <a:cs typeface="Quattrocento" pitchFamily="34" charset="-120"/>
              </a:rPr>
              <a:t>(Complete)</a:t>
            </a:r>
            <a:endParaRPr lang="en-US" sz="3200" dirty="0"/>
          </a:p>
        </p:txBody>
      </p:sp>
      <p:sp>
        <p:nvSpPr>
          <p:cNvPr id="19" name="Text 2">
            <a:extLst>
              <a:ext uri="{FF2B5EF4-FFF2-40B4-BE49-F238E27FC236}">
                <a16:creationId xmlns:a16="http://schemas.microsoft.com/office/drawing/2014/main" id="{3F9357C0-6C6D-4953-9AC1-B28BADAA846C}"/>
              </a:ext>
            </a:extLst>
          </p:cNvPr>
          <p:cNvSpPr/>
          <p:nvPr/>
        </p:nvSpPr>
        <p:spPr>
          <a:xfrm>
            <a:off x="7315137" y="4609439"/>
            <a:ext cx="1775699" cy="653415"/>
          </a:xfrm>
          <a:prstGeom prst="rect">
            <a:avLst/>
          </a:prstGeom>
          <a:noFill/>
          <a:ln/>
        </p:spPr>
        <p:txBody>
          <a:bodyPr wrap="none" rtlCol="0" anchor="t"/>
          <a:lstStyle/>
          <a:p>
            <a:pPr marL="0" indent="0">
              <a:lnSpc>
                <a:spcPts val="5146"/>
              </a:lnSpc>
              <a:buNone/>
            </a:pPr>
            <a:r>
              <a:rPr lang="en-US" sz="2800" dirty="0">
                <a:solidFill>
                  <a:srgbClr val="FFD9BE"/>
                </a:solidFill>
                <a:latin typeface="Quattrocento" pitchFamily="34" charset="0"/>
                <a:ea typeface="Quattrocento" pitchFamily="34" charset="-122"/>
                <a:cs typeface="Quattrocento" pitchFamily="34" charset="-120"/>
              </a:rPr>
              <a:t>(Complete)</a:t>
            </a:r>
            <a:endParaRPr lang="en-US" sz="3200" dirty="0"/>
          </a:p>
        </p:txBody>
      </p:sp>
      <p:sp>
        <p:nvSpPr>
          <p:cNvPr id="20" name="Text 2">
            <a:extLst>
              <a:ext uri="{FF2B5EF4-FFF2-40B4-BE49-F238E27FC236}">
                <a16:creationId xmlns:a16="http://schemas.microsoft.com/office/drawing/2014/main" id="{87958689-0431-4E12-A547-B20AB828779F}"/>
              </a:ext>
            </a:extLst>
          </p:cNvPr>
          <p:cNvSpPr/>
          <p:nvPr/>
        </p:nvSpPr>
        <p:spPr>
          <a:xfrm>
            <a:off x="7315137" y="5197273"/>
            <a:ext cx="1775699" cy="653415"/>
          </a:xfrm>
          <a:prstGeom prst="rect">
            <a:avLst/>
          </a:prstGeom>
          <a:noFill/>
          <a:ln/>
        </p:spPr>
        <p:txBody>
          <a:bodyPr wrap="none" rtlCol="0" anchor="t"/>
          <a:lstStyle/>
          <a:p>
            <a:pPr marL="0" indent="0">
              <a:lnSpc>
                <a:spcPts val="5146"/>
              </a:lnSpc>
              <a:buNone/>
            </a:pPr>
            <a:r>
              <a:rPr lang="en-US" sz="2800" dirty="0">
                <a:solidFill>
                  <a:srgbClr val="FFD9BE"/>
                </a:solidFill>
                <a:latin typeface="Quattrocento" pitchFamily="34" charset="0"/>
                <a:ea typeface="Quattrocento" pitchFamily="34" charset="-122"/>
                <a:cs typeface="Quattrocento" pitchFamily="34" charset="-120"/>
              </a:rPr>
              <a:t>(Complete)</a:t>
            </a:r>
            <a:endParaRPr lang="en-US" sz="3200" dirty="0"/>
          </a:p>
        </p:txBody>
      </p:sp>
      <p:sp>
        <p:nvSpPr>
          <p:cNvPr id="21" name="Text 2">
            <a:extLst>
              <a:ext uri="{FF2B5EF4-FFF2-40B4-BE49-F238E27FC236}">
                <a16:creationId xmlns:a16="http://schemas.microsoft.com/office/drawing/2014/main" id="{CD78C92D-D304-4185-943A-2AC9CE3CDAAC}"/>
              </a:ext>
            </a:extLst>
          </p:cNvPr>
          <p:cNvSpPr/>
          <p:nvPr/>
        </p:nvSpPr>
        <p:spPr>
          <a:xfrm>
            <a:off x="7315137" y="6065751"/>
            <a:ext cx="1775699" cy="653415"/>
          </a:xfrm>
          <a:prstGeom prst="rect">
            <a:avLst/>
          </a:prstGeom>
          <a:noFill/>
          <a:ln/>
        </p:spPr>
        <p:txBody>
          <a:bodyPr wrap="none" rtlCol="0" anchor="t"/>
          <a:lstStyle/>
          <a:p>
            <a:pPr marL="0" indent="0">
              <a:lnSpc>
                <a:spcPts val="5146"/>
              </a:lnSpc>
              <a:buNone/>
            </a:pPr>
            <a:r>
              <a:rPr lang="en-US" sz="2800" dirty="0">
                <a:solidFill>
                  <a:srgbClr val="FFD9BE"/>
                </a:solidFill>
                <a:latin typeface="Quattrocento" pitchFamily="34" charset="0"/>
                <a:ea typeface="Quattrocento" pitchFamily="34" charset="-122"/>
                <a:cs typeface="Quattrocento" pitchFamily="34" charset="-120"/>
              </a:rPr>
              <a:t>(Complete)</a:t>
            </a:r>
            <a:endParaRPr lang="en-US" sz="3200" dirty="0"/>
          </a:p>
        </p:txBody>
      </p:sp>
    </p:spTree>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1057471" y="444223"/>
            <a:ext cx="5228153" cy="653415"/>
          </a:xfrm>
          <a:prstGeom prst="rect">
            <a:avLst/>
          </a:prstGeom>
          <a:noFill/>
          <a:ln/>
        </p:spPr>
        <p:txBody>
          <a:bodyPr wrap="none" rtlCol="0" anchor="t"/>
          <a:lstStyle/>
          <a:p>
            <a:pPr marL="0" indent="0">
              <a:lnSpc>
                <a:spcPts val="5146"/>
              </a:lnSpc>
              <a:buNone/>
            </a:pPr>
            <a:r>
              <a:rPr lang="en-US" sz="6600" dirty="0">
                <a:solidFill>
                  <a:srgbClr val="FFD9BE"/>
                </a:solidFill>
                <a:latin typeface="Quattrocento" pitchFamily="34" charset="0"/>
                <a:ea typeface="Quattrocento" pitchFamily="34" charset="-122"/>
                <a:cs typeface="Quattrocento" pitchFamily="34" charset="-120"/>
              </a:rPr>
              <a:t>Operations </a:t>
            </a:r>
            <a:r>
              <a:rPr lang="en-US" sz="4400" dirty="0">
                <a:solidFill>
                  <a:srgbClr val="FFD9BE"/>
                </a:solidFill>
                <a:latin typeface="Quattrocento" pitchFamily="34" charset="0"/>
                <a:ea typeface="Quattrocento" pitchFamily="34" charset="-122"/>
                <a:cs typeface="Quattrocento" pitchFamily="34" charset="-120"/>
              </a:rPr>
              <a:t>(</a:t>
            </a:r>
            <a:r>
              <a:rPr lang="en-US" sz="4400" dirty="0" err="1">
                <a:solidFill>
                  <a:srgbClr val="FFD9BE"/>
                </a:solidFill>
                <a:latin typeface="Quattrocento" pitchFamily="34" charset="0"/>
                <a:ea typeface="Quattrocento" pitchFamily="34" charset="-122"/>
                <a:cs typeface="Quattrocento" pitchFamily="34" charset="-120"/>
              </a:rPr>
              <a:t>cont</a:t>
            </a:r>
            <a:r>
              <a:rPr lang="en-US" sz="4400" dirty="0">
                <a:solidFill>
                  <a:srgbClr val="FFD9BE"/>
                </a:solidFill>
                <a:latin typeface="Quattrocento" pitchFamily="34" charset="0"/>
                <a:ea typeface="Quattrocento" pitchFamily="34" charset="-122"/>
                <a:cs typeface="Quattrocento" pitchFamily="34" charset="-120"/>
              </a:rPr>
              <a:t>…)</a:t>
            </a:r>
            <a:endParaRPr lang="en-US" sz="6600" dirty="0"/>
          </a:p>
        </p:txBody>
      </p:sp>
      <p:sp>
        <p:nvSpPr>
          <p:cNvPr id="5" name="Text 3"/>
          <p:cNvSpPr/>
          <p:nvPr/>
        </p:nvSpPr>
        <p:spPr>
          <a:xfrm>
            <a:off x="1702931" y="1375233"/>
            <a:ext cx="9933503" cy="333256"/>
          </a:xfrm>
          <a:prstGeom prst="rect">
            <a:avLst/>
          </a:prstGeom>
          <a:noFill/>
          <a:ln/>
        </p:spPr>
        <p:txBody>
          <a:bodyPr wrap="none" rtlCol="0" anchor="t"/>
          <a:lstStyle/>
          <a:p>
            <a:pPr marL="285750" indent="-285750">
              <a:lnSpc>
                <a:spcPts val="2624"/>
              </a:lnSpc>
              <a:buFont typeface="Arial" panose="020B0604020202020204" pitchFamily="34" charset="0"/>
              <a:buChar char="•"/>
            </a:pPr>
            <a:r>
              <a:rPr lang="en-US" sz="3600" b="1" dirty="0">
                <a:solidFill>
                  <a:srgbClr val="F9EEE7"/>
                </a:solidFill>
                <a:latin typeface="Quattrocento" pitchFamily="34" charset="0"/>
                <a:ea typeface="Quattrocento" pitchFamily="34" charset="-122"/>
                <a:cs typeface="Quattrocento" pitchFamily="34" charset="-120"/>
              </a:rPr>
              <a:t>All missions in our the website:</a:t>
            </a:r>
            <a:endParaRPr lang="en-US" sz="3600" b="1" dirty="0"/>
          </a:p>
        </p:txBody>
      </p:sp>
      <p:sp>
        <p:nvSpPr>
          <p:cNvPr id="6" name="Text 4"/>
          <p:cNvSpPr/>
          <p:nvPr/>
        </p:nvSpPr>
        <p:spPr>
          <a:xfrm>
            <a:off x="2348389" y="2336185"/>
            <a:ext cx="9578102" cy="333256"/>
          </a:xfrm>
          <a:prstGeom prst="rect">
            <a:avLst/>
          </a:prstGeom>
          <a:noFill/>
          <a:ln/>
        </p:spPr>
        <p:txBody>
          <a:bodyPr wrap="none" rtlCol="0" anchor="t"/>
          <a:lstStyle/>
          <a:p>
            <a:pPr algn="l">
              <a:lnSpc>
                <a:spcPts val="2624"/>
              </a:lnSpc>
              <a:buSzPct val="100000"/>
            </a:pPr>
            <a:r>
              <a:rPr lang="en-US" sz="3200" dirty="0">
                <a:solidFill>
                  <a:srgbClr val="F9EEE7"/>
                </a:solidFill>
                <a:latin typeface="Quattrocento" pitchFamily="34" charset="0"/>
                <a:ea typeface="Quattrocento" pitchFamily="34" charset="-122"/>
                <a:cs typeface="Quattrocento" pitchFamily="34" charset="-120"/>
              </a:rPr>
              <a:t>4. 3D Feature environment </a:t>
            </a:r>
            <a:endParaRPr lang="en-US" sz="3200" dirty="0"/>
          </a:p>
        </p:txBody>
      </p:sp>
      <p:sp>
        <p:nvSpPr>
          <p:cNvPr id="7" name="Text 5"/>
          <p:cNvSpPr/>
          <p:nvPr/>
        </p:nvSpPr>
        <p:spPr>
          <a:xfrm>
            <a:off x="2348389" y="3934383"/>
            <a:ext cx="9578102" cy="333256"/>
          </a:xfrm>
          <a:prstGeom prst="rect">
            <a:avLst/>
          </a:prstGeom>
          <a:noFill/>
          <a:ln/>
        </p:spPr>
        <p:txBody>
          <a:bodyPr wrap="none" rtlCol="0" anchor="t"/>
          <a:lstStyle/>
          <a:p>
            <a:pPr algn="l">
              <a:lnSpc>
                <a:spcPts val="2624"/>
              </a:lnSpc>
              <a:buSzPct val="100000"/>
            </a:pPr>
            <a:r>
              <a:rPr lang="en-US" sz="3200" dirty="0">
                <a:solidFill>
                  <a:srgbClr val="F9EEE7"/>
                </a:solidFill>
                <a:latin typeface="Quattrocento" pitchFamily="34" charset="0"/>
                <a:ea typeface="Quattrocento" pitchFamily="34" charset="-122"/>
                <a:cs typeface="Quattrocento" pitchFamily="34" charset="-120"/>
              </a:rPr>
              <a:t>5. Final train in large dataset.</a:t>
            </a:r>
            <a:endParaRPr lang="en-US" sz="3200" dirty="0"/>
          </a:p>
        </p:txBody>
      </p:sp>
      <p:sp>
        <p:nvSpPr>
          <p:cNvPr id="8" name="Text 6"/>
          <p:cNvSpPr/>
          <p:nvPr/>
        </p:nvSpPr>
        <p:spPr>
          <a:xfrm>
            <a:off x="2348389" y="5532581"/>
            <a:ext cx="9578102" cy="878852"/>
          </a:xfrm>
          <a:prstGeom prst="rect">
            <a:avLst/>
          </a:prstGeom>
          <a:noFill/>
          <a:ln/>
        </p:spPr>
        <p:txBody>
          <a:bodyPr wrap="none" rtlCol="0" anchor="t"/>
          <a:lstStyle/>
          <a:p>
            <a:pPr algn="l">
              <a:buSzPct val="100000"/>
            </a:pPr>
            <a:r>
              <a:rPr lang="en-US" sz="3200" dirty="0">
                <a:solidFill>
                  <a:srgbClr val="F9EEE7"/>
                </a:solidFill>
                <a:latin typeface="Quattrocento" pitchFamily="34" charset="0"/>
                <a:ea typeface="Quattrocento" pitchFamily="34" charset="-122"/>
                <a:cs typeface="Quattrocento" pitchFamily="34" charset="-120"/>
              </a:rPr>
              <a:t>6.Connection between website </a:t>
            </a:r>
          </a:p>
          <a:p>
            <a:pPr algn="l">
              <a:buSzPct val="100000"/>
            </a:pPr>
            <a:r>
              <a:rPr lang="en-US" sz="3200" dirty="0">
                <a:solidFill>
                  <a:srgbClr val="F9EEE7"/>
                </a:solidFill>
                <a:latin typeface="Quattrocento" pitchFamily="34" charset="0"/>
                <a:ea typeface="Quattrocento" pitchFamily="34" charset="-122"/>
                <a:cs typeface="Quattrocento" pitchFamily="34" charset="-120"/>
              </a:rPr>
              <a:t>   And </a:t>
            </a:r>
            <a:r>
              <a:rPr lang="en-US" sz="3200" dirty="0" err="1">
                <a:solidFill>
                  <a:srgbClr val="F9EEE7"/>
                </a:solidFill>
                <a:latin typeface="Quattrocento" pitchFamily="34" charset="0"/>
                <a:ea typeface="Quattrocento" pitchFamily="34" charset="-122"/>
                <a:cs typeface="Quattrocento" pitchFamily="34" charset="-120"/>
              </a:rPr>
              <a:t>Mahine</a:t>
            </a:r>
            <a:r>
              <a:rPr lang="en-US" sz="3200" dirty="0">
                <a:solidFill>
                  <a:srgbClr val="F9EEE7"/>
                </a:solidFill>
                <a:latin typeface="Quattrocento" pitchFamily="34" charset="0"/>
                <a:ea typeface="Quattrocento" pitchFamily="34" charset="-122"/>
                <a:cs typeface="Quattrocento" pitchFamily="34" charset="-120"/>
              </a:rPr>
              <a:t> Learning. </a:t>
            </a:r>
            <a:endParaRPr lang="en-US" sz="3200" dirty="0"/>
          </a:p>
        </p:txBody>
      </p:sp>
      <p:sp>
        <p:nvSpPr>
          <p:cNvPr id="11" name="Text 2">
            <a:extLst>
              <a:ext uri="{FF2B5EF4-FFF2-40B4-BE49-F238E27FC236}">
                <a16:creationId xmlns:a16="http://schemas.microsoft.com/office/drawing/2014/main" id="{15E96646-3597-4D80-B35F-DB10FDDAA154}"/>
              </a:ext>
            </a:extLst>
          </p:cNvPr>
          <p:cNvSpPr/>
          <p:nvPr/>
        </p:nvSpPr>
        <p:spPr>
          <a:xfrm>
            <a:off x="8963184" y="2009477"/>
            <a:ext cx="1775699" cy="653415"/>
          </a:xfrm>
          <a:prstGeom prst="rect">
            <a:avLst/>
          </a:prstGeom>
          <a:noFill/>
          <a:ln/>
        </p:spPr>
        <p:txBody>
          <a:bodyPr wrap="none" rtlCol="0" anchor="t"/>
          <a:lstStyle/>
          <a:p>
            <a:pPr marL="0" indent="0">
              <a:lnSpc>
                <a:spcPts val="5146"/>
              </a:lnSpc>
              <a:buNone/>
            </a:pPr>
            <a:r>
              <a:rPr lang="en-US" sz="2800" dirty="0">
                <a:solidFill>
                  <a:srgbClr val="FFD9BE"/>
                </a:solidFill>
                <a:latin typeface="Quattrocento" pitchFamily="34" charset="0"/>
                <a:ea typeface="Quattrocento" pitchFamily="34" charset="-122"/>
                <a:cs typeface="Quattrocento" pitchFamily="34" charset="-120"/>
              </a:rPr>
              <a:t>(Complete)</a:t>
            </a:r>
            <a:endParaRPr lang="en-US" sz="3200" dirty="0"/>
          </a:p>
        </p:txBody>
      </p:sp>
      <p:sp>
        <p:nvSpPr>
          <p:cNvPr id="12" name="Text 2">
            <a:extLst>
              <a:ext uri="{FF2B5EF4-FFF2-40B4-BE49-F238E27FC236}">
                <a16:creationId xmlns:a16="http://schemas.microsoft.com/office/drawing/2014/main" id="{DFEB4D5E-41C7-4F01-8F73-3173AD8430E4}"/>
              </a:ext>
            </a:extLst>
          </p:cNvPr>
          <p:cNvSpPr/>
          <p:nvPr/>
        </p:nvSpPr>
        <p:spPr>
          <a:xfrm>
            <a:off x="8963184" y="3616539"/>
            <a:ext cx="1775699" cy="653415"/>
          </a:xfrm>
          <a:prstGeom prst="rect">
            <a:avLst/>
          </a:prstGeom>
          <a:noFill/>
          <a:ln/>
        </p:spPr>
        <p:txBody>
          <a:bodyPr wrap="none" rtlCol="0" anchor="t"/>
          <a:lstStyle/>
          <a:p>
            <a:pPr marL="0" indent="0">
              <a:lnSpc>
                <a:spcPts val="5146"/>
              </a:lnSpc>
              <a:buNone/>
            </a:pPr>
            <a:r>
              <a:rPr lang="en-US" sz="2800" dirty="0">
                <a:solidFill>
                  <a:srgbClr val="FFD9BE"/>
                </a:solidFill>
                <a:latin typeface="Quattrocento" pitchFamily="34" charset="0"/>
                <a:ea typeface="Quattrocento" pitchFamily="34" charset="-122"/>
                <a:cs typeface="Quattrocento" pitchFamily="34" charset="-120"/>
              </a:rPr>
              <a:t>(Complete)</a:t>
            </a:r>
            <a:endParaRPr lang="en-US" sz="3200" dirty="0"/>
          </a:p>
        </p:txBody>
      </p:sp>
      <p:sp>
        <p:nvSpPr>
          <p:cNvPr id="13" name="Text 2">
            <a:extLst>
              <a:ext uri="{FF2B5EF4-FFF2-40B4-BE49-F238E27FC236}">
                <a16:creationId xmlns:a16="http://schemas.microsoft.com/office/drawing/2014/main" id="{2CC81B02-084E-45D5-A235-88B4AC1916D7}"/>
              </a:ext>
            </a:extLst>
          </p:cNvPr>
          <p:cNvSpPr/>
          <p:nvPr/>
        </p:nvSpPr>
        <p:spPr>
          <a:xfrm>
            <a:off x="8963183" y="5566708"/>
            <a:ext cx="1775699" cy="653415"/>
          </a:xfrm>
          <a:prstGeom prst="rect">
            <a:avLst/>
          </a:prstGeom>
          <a:noFill/>
          <a:ln/>
        </p:spPr>
        <p:txBody>
          <a:bodyPr wrap="none" rtlCol="0" anchor="t"/>
          <a:lstStyle/>
          <a:p>
            <a:pPr marL="0" indent="0">
              <a:lnSpc>
                <a:spcPts val="5146"/>
              </a:lnSpc>
              <a:buNone/>
            </a:pPr>
            <a:r>
              <a:rPr lang="en-US" sz="2800" dirty="0">
                <a:solidFill>
                  <a:srgbClr val="FFD9BE"/>
                </a:solidFill>
                <a:latin typeface="Quattrocento" pitchFamily="34" charset="0"/>
                <a:ea typeface="Quattrocento" pitchFamily="34" charset="-122"/>
                <a:cs typeface="Quattrocento" pitchFamily="34" charset="-120"/>
              </a:rPr>
              <a:t>(Complete)</a:t>
            </a:r>
            <a:endParaRPr lang="en-US" sz="3200" dirty="0"/>
          </a:p>
        </p:txBody>
      </p:sp>
    </p:spTree>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833199" y="3330535"/>
            <a:ext cx="7214830" cy="901898"/>
          </a:xfrm>
          <a:prstGeom prst="rect">
            <a:avLst/>
          </a:prstGeom>
          <a:noFill/>
          <a:ln/>
        </p:spPr>
        <p:txBody>
          <a:bodyPr wrap="none" rtlCol="0" anchor="t"/>
          <a:lstStyle/>
          <a:p>
            <a:pPr marL="0" indent="0">
              <a:lnSpc>
                <a:spcPts val="7101"/>
              </a:lnSpc>
              <a:buNone/>
            </a:pPr>
            <a:r>
              <a:rPr lang="en-US" sz="6000" dirty="0">
                <a:solidFill>
                  <a:srgbClr val="FFD9BE"/>
                </a:solidFill>
                <a:latin typeface="Quattrocento" pitchFamily="34" charset="0"/>
                <a:ea typeface="Quattrocento" pitchFamily="34" charset="-122"/>
                <a:cs typeface="Quattrocento" pitchFamily="34" charset="-120"/>
              </a:rPr>
              <a:t>References</a:t>
            </a:r>
            <a:endParaRPr lang="en-US" sz="6000" dirty="0"/>
          </a:p>
        </p:txBody>
      </p:sp>
      <p:sp>
        <p:nvSpPr>
          <p:cNvPr id="6" name="Text 3"/>
          <p:cNvSpPr/>
          <p:nvPr/>
        </p:nvSpPr>
        <p:spPr>
          <a:xfrm>
            <a:off x="701813" y="4570013"/>
            <a:ext cx="7477601" cy="333256"/>
          </a:xfrm>
          <a:prstGeom prst="rect">
            <a:avLst/>
          </a:prstGeom>
          <a:noFill/>
          <a:ln/>
        </p:spPr>
        <p:txBody>
          <a:bodyPr wrap="none" rtlCol="0" anchor="t"/>
          <a:lstStyle/>
          <a:p>
            <a:pPr>
              <a:lnSpc>
                <a:spcPts val="2624"/>
              </a:lnSpc>
            </a:pPr>
            <a:r>
              <a:rPr lang="en-US" sz="2000" dirty="0">
                <a:solidFill>
                  <a:srgbClr val="F9EEE7"/>
                </a:solidFill>
                <a:latin typeface="Quattrocento" pitchFamily="34" charset="0"/>
                <a:ea typeface="Quattrocento" pitchFamily="34" charset="-122"/>
                <a:cs typeface="Quattrocento" pitchFamily="34" charset="-120"/>
              </a:rPr>
              <a:t>A list of sources and materials that we consulted in our project.</a:t>
            </a:r>
            <a:endParaRPr lang="en-US" sz="2000" dirty="0"/>
          </a:p>
        </p:txBody>
      </p:sp>
      <p:pic>
        <p:nvPicPr>
          <p:cNvPr id="9" name="Picture 8">
            <a:extLst>
              <a:ext uri="{FF2B5EF4-FFF2-40B4-BE49-F238E27FC236}">
                <a16:creationId xmlns:a16="http://schemas.microsoft.com/office/drawing/2014/main" id="{4963743C-16B4-4188-BB74-76D83B377EAA}"/>
              </a:ext>
            </a:extLst>
          </p:cNvPr>
          <p:cNvPicPr>
            <a:picLocks noChangeAspect="1"/>
          </p:cNvPicPr>
          <p:nvPr/>
        </p:nvPicPr>
        <p:blipFill>
          <a:blip r:embed="rId3"/>
          <a:stretch>
            <a:fillRect/>
          </a:stretch>
        </p:blipFill>
        <p:spPr>
          <a:xfrm>
            <a:off x="8229600" y="0"/>
            <a:ext cx="6400800" cy="8229600"/>
          </a:xfrm>
          <a:prstGeom prst="rect">
            <a:avLst/>
          </a:prstGeom>
        </p:spPr>
      </p:pic>
    </p:spTree>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2348389" y="1010483"/>
            <a:ext cx="5228153" cy="653415"/>
          </a:xfrm>
          <a:prstGeom prst="rect">
            <a:avLst/>
          </a:prstGeom>
          <a:noFill/>
          <a:ln/>
        </p:spPr>
        <p:txBody>
          <a:bodyPr wrap="none" rtlCol="0" anchor="t"/>
          <a:lstStyle/>
          <a:p>
            <a:pPr marL="0" indent="0">
              <a:lnSpc>
                <a:spcPts val="5146"/>
              </a:lnSpc>
              <a:buNone/>
            </a:pPr>
            <a:r>
              <a:rPr lang="en-US" sz="4800" dirty="0">
                <a:solidFill>
                  <a:srgbClr val="FFD9BE"/>
                </a:solidFill>
                <a:latin typeface="Quattrocento" pitchFamily="34" charset="0"/>
                <a:ea typeface="Quattrocento" pitchFamily="34" charset="-122"/>
                <a:cs typeface="Quattrocento" pitchFamily="34" charset="-120"/>
              </a:rPr>
              <a:t>References</a:t>
            </a:r>
            <a:endParaRPr lang="en-US" sz="4800" dirty="0"/>
          </a:p>
        </p:txBody>
      </p:sp>
      <p:pic>
        <p:nvPicPr>
          <p:cNvPr id="5" name="Image 0" descr="preencoded.png"/>
          <p:cNvPicPr>
            <a:picLocks noChangeAspect="1"/>
          </p:cNvPicPr>
          <p:nvPr/>
        </p:nvPicPr>
        <p:blipFill>
          <a:blip r:embed="rId3"/>
          <a:stretch>
            <a:fillRect/>
          </a:stretch>
        </p:blipFill>
        <p:spPr>
          <a:xfrm>
            <a:off x="2348389" y="2108240"/>
            <a:ext cx="2233374" cy="1380292"/>
          </a:xfrm>
          <a:prstGeom prst="rect">
            <a:avLst/>
          </a:prstGeom>
        </p:spPr>
      </p:pic>
      <p:sp>
        <p:nvSpPr>
          <p:cNvPr id="6" name="Text 3"/>
          <p:cNvSpPr/>
          <p:nvPr/>
        </p:nvSpPr>
        <p:spPr>
          <a:xfrm>
            <a:off x="2348389" y="3766185"/>
            <a:ext cx="2233374" cy="653653"/>
          </a:xfrm>
          <a:prstGeom prst="rect">
            <a:avLst/>
          </a:prstGeom>
          <a:noFill/>
          <a:ln/>
        </p:spPr>
        <p:txBody>
          <a:bodyPr wrap="square" rtlCol="0" anchor="t"/>
          <a:lstStyle/>
          <a:p>
            <a:pPr marL="0" indent="0" algn="l">
              <a:lnSpc>
                <a:spcPts val="2573"/>
              </a:lnSpc>
              <a:buNone/>
            </a:pPr>
            <a:r>
              <a:rPr lang="en-US" sz="2058" u="sng" dirty="0">
                <a:solidFill>
                  <a:srgbClr val="EF9C82"/>
                </a:solidFill>
                <a:latin typeface="Quattrocento" pitchFamily="34" charset="0"/>
                <a:ea typeface="Quattrocento" pitchFamily="34" charset="-122"/>
                <a:cs typeface="Quattrocento" pitchFamily="34" charset="-120"/>
                <a:hlinkClick r:id="rId4">
                  <a:extLst>
                    <a:ext uri="{A12FA001-AC4F-418D-AE19-62706E023703}">
                      <ahyp:hlinkClr xmlns:ahyp="http://schemas.microsoft.com/office/drawing/2018/hyperlinkcolor" val="tx"/>
                    </a:ext>
                  </a:extLst>
                </a:hlinkClick>
              </a:rPr>
              <a:t>https://www.roomgpt.io/</a:t>
            </a:r>
            <a:endParaRPr lang="en-US" sz="2058" dirty="0"/>
          </a:p>
        </p:txBody>
      </p:sp>
      <p:sp>
        <p:nvSpPr>
          <p:cNvPr id="7" name="Text 4"/>
          <p:cNvSpPr/>
          <p:nvPr/>
        </p:nvSpPr>
        <p:spPr>
          <a:xfrm>
            <a:off x="2348389" y="4553069"/>
            <a:ext cx="2233374" cy="2332792"/>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This website offers a variety of AI-powered tools for interior design, including a room planner, a style guide, and a virtual reality experience.</a:t>
            </a:r>
            <a:endParaRPr lang="en-US" sz="1750" dirty="0"/>
          </a:p>
        </p:txBody>
      </p:sp>
      <p:pic>
        <p:nvPicPr>
          <p:cNvPr id="8" name="Image 1" descr="preencoded.png"/>
          <p:cNvPicPr>
            <a:picLocks noChangeAspect="1"/>
          </p:cNvPicPr>
          <p:nvPr/>
        </p:nvPicPr>
        <p:blipFill>
          <a:blip r:embed="rId5"/>
          <a:stretch>
            <a:fillRect/>
          </a:stretch>
        </p:blipFill>
        <p:spPr>
          <a:xfrm>
            <a:off x="4915019" y="2108240"/>
            <a:ext cx="2233493" cy="1380292"/>
          </a:xfrm>
          <a:prstGeom prst="rect">
            <a:avLst/>
          </a:prstGeom>
        </p:spPr>
      </p:pic>
      <p:sp>
        <p:nvSpPr>
          <p:cNvPr id="9" name="Text 5"/>
          <p:cNvSpPr/>
          <p:nvPr/>
        </p:nvSpPr>
        <p:spPr>
          <a:xfrm>
            <a:off x="4915019" y="3766185"/>
            <a:ext cx="2233493" cy="653653"/>
          </a:xfrm>
          <a:prstGeom prst="rect">
            <a:avLst/>
          </a:prstGeom>
          <a:noFill/>
          <a:ln/>
        </p:spPr>
        <p:txBody>
          <a:bodyPr wrap="square" rtlCol="0" anchor="t"/>
          <a:lstStyle/>
          <a:p>
            <a:pPr marL="0" indent="0" algn="l">
              <a:lnSpc>
                <a:spcPts val="2573"/>
              </a:lnSpc>
              <a:buNone/>
            </a:pPr>
            <a:r>
              <a:rPr lang="en-US" sz="2058" u="sng" dirty="0">
                <a:solidFill>
                  <a:srgbClr val="EF9C82"/>
                </a:solidFill>
                <a:latin typeface="Quattrocento" pitchFamily="34" charset="0"/>
                <a:ea typeface="Quattrocento" pitchFamily="34" charset="-122"/>
                <a:cs typeface="Quattrocento" pitchFamily="34" charset="-120"/>
                <a:hlinkClick r:id="rId6">
                  <a:extLst>
                    <a:ext uri="{A12FA001-AC4F-418D-AE19-62706E023703}">
                      <ahyp:hlinkClr xmlns:ahyp="http://schemas.microsoft.com/office/drawing/2018/hyperlinkcolor" val="tx"/>
                    </a:ext>
                  </a:extLst>
                </a:hlinkClick>
              </a:rPr>
              <a:t>https://www.coohom.com/</a:t>
            </a:r>
            <a:endParaRPr lang="en-US" sz="2058" dirty="0"/>
          </a:p>
        </p:txBody>
      </p:sp>
      <p:sp>
        <p:nvSpPr>
          <p:cNvPr id="10" name="Text 6"/>
          <p:cNvSpPr/>
          <p:nvPr/>
        </p:nvSpPr>
        <p:spPr>
          <a:xfrm>
            <a:off x="4915019" y="4553069"/>
            <a:ext cx="2233493" cy="2332792"/>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This website provides a platform for users to create and share their interior design ideas, as well as access a library of 3D models and textures.</a:t>
            </a:r>
            <a:endParaRPr lang="en-US" sz="1750" dirty="0"/>
          </a:p>
        </p:txBody>
      </p:sp>
      <p:pic>
        <p:nvPicPr>
          <p:cNvPr id="11" name="Image 2" descr="preencoded.png"/>
          <p:cNvPicPr>
            <a:picLocks noChangeAspect="1"/>
          </p:cNvPicPr>
          <p:nvPr/>
        </p:nvPicPr>
        <p:blipFill>
          <a:blip r:embed="rId7"/>
          <a:stretch>
            <a:fillRect/>
          </a:stretch>
        </p:blipFill>
        <p:spPr>
          <a:xfrm>
            <a:off x="7481768" y="2108240"/>
            <a:ext cx="2233374" cy="1380292"/>
          </a:xfrm>
          <a:prstGeom prst="rect">
            <a:avLst/>
          </a:prstGeom>
        </p:spPr>
      </p:pic>
      <p:sp>
        <p:nvSpPr>
          <p:cNvPr id="12" name="Text 7"/>
          <p:cNvSpPr/>
          <p:nvPr/>
        </p:nvSpPr>
        <p:spPr>
          <a:xfrm>
            <a:off x="7481768" y="3766185"/>
            <a:ext cx="2233374" cy="653653"/>
          </a:xfrm>
          <a:prstGeom prst="rect">
            <a:avLst/>
          </a:prstGeom>
          <a:noFill/>
          <a:ln/>
        </p:spPr>
        <p:txBody>
          <a:bodyPr wrap="square" rtlCol="0" anchor="t"/>
          <a:lstStyle/>
          <a:p>
            <a:pPr marL="0" indent="0" algn="l">
              <a:lnSpc>
                <a:spcPts val="2573"/>
              </a:lnSpc>
              <a:buNone/>
            </a:pPr>
            <a:r>
              <a:rPr lang="en-US" sz="2058" u="sng" dirty="0">
                <a:solidFill>
                  <a:srgbClr val="EF9C82"/>
                </a:solidFill>
                <a:latin typeface="Quattrocento" pitchFamily="34" charset="0"/>
                <a:ea typeface="Quattrocento" pitchFamily="34" charset="-122"/>
                <a:cs typeface="Quattrocento" pitchFamily="34" charset="-120"/>
                <a:hlinkClick r:id="rId8">
                  <a:extLst>
                    <a:ext uri="{A12FA001-AC4F-418D-AE19-62706E023703}">
                      <ahyp:hlinkClr xmlns:ahyp="http://schemas.microsoft.com/office/drawing/2018/hyperlinkcolor" val="tx"/>
                    </a:ext>
                  </a:extLst>
                </a:hlinkClick>
              </a:rPr>
              <a:t>https://www.zmo.ai/interior-ai/</a:t>
            </a:r>
            <a:endParaRPr lang="en-US" sz="2058" dirty="0"/>
          </a:p>
        </p:txBody>
      </p:sp>
      <p:sp>
        <p:nvSpPr>
          <p:cNvPr id="13" name="Text 8"/>
          <p:cNvSpPr/>
          <p:nvPr/>
        </p:nvSpPr>
        <p:spPr>
          <a:xfrm>
            <a:off x="7481768" y="4553069"/>
            <a:ext cx="2233374" cy="2332792"/>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This website offers an AI-powered interior design service that can generate personalized design plans based on user preferences.</a:t>
            </a:r>
            <a:endParaRPr lang="en-US" sz="1750" dirty="0"/>
          </a:p>
        </p:txBody>
      </p:sp>
      <p:pic>
        <p:nvPicPr>
          <p:cNvPr id="14" name="Image 3" descr="preencoded.png"/>
          <p:cNvPicPr>
            <a:picLocks noChangeAspect="1"/>
          </p:cNvPicPr>
          <p:nvPr/>
        </p:nvPicPr>
        <p:blipFill>
          <a:blip r:embed="rId9"/>
          <a:stretch>
            <a:fillRect/>
          </a:stretch>
        </p:blipFill>
        <p:spPr>
          <a:xfrm>
            <a:off x="10048399" y="2108240"/>
            <a:ext cx="2233493" cy="1380292"/>
          </a:xfrm>
          <a:prstGeom prst="rect">
            <a:avLst/>
          </a:prstGeom>
        </p:spPr>
      </p:pic>
      <p:sp>
        <p:nvSpPr>
          <p:cNvPr id="15" name="Text 9"/>
          <p:cNvSpPr/>
          <p:nvPr/>
        </p:nvSpPr>
        <p:spPr>
          <a:xfrm>
            <a:off x="10048399" y="3766185"/>
            <a:ext cx="2233493" cy="653653"/>
          </a:xfrm>
          <a:prstGeom prst="rect">
            <a:avLst/>
          </a:prstGeom>
          <a:noFill/>
          <a:ln/>
        </p:spPr>
        <p:txBody>
          <a:bodyPr wrap="square" rtlCol="0" anchor="t"/>
          <a:lstStyle/>
          <a:p>
            <a:pPr marL="0" indent="0" algn="l">
              <a:lnSpc>
                <a:spcPts val="2573"/>
              </a:lnSpc>
              <a:buNone/>
            </a:pPr>
            <a:r>
              <a:rPr lang="en-US" sz="2058" u="sng" dirty="0">
                <a:solidFill>
                  <a:srgbClr val="EF9C82"/>
                </a:solidFill>
                <a:latin typeface="Quattrocento" pitchFamily="34" charset="0"/>
                <a:ea typeface="Quattrocento" pitchFamily="34" charset="-122"/>
                <a:cs typeface="Quattrocento" pitchFamily="34" charset="-120"/>
                <a:hlinkClick r:id="rId10">
                  <a:extLst>
                    <a:ext uri="{A12FA001-AC4F-418D-AE19-62706E023703}">
                      <ahyp:hlinkClr xmlns:ahyp="http://schemas.microsoft.com/office/drawing/2018/hyperlinkcolor" val="tx"/>
                    </a:ext>
                  </a:extLst>
                </a:hlinkClick>
              </a:rPr>
              <a:t>https://aihomedesign.com/</a:t>
            </a:r>
            <a:endParaRPr lang="en-US" sz="2058" dirty="0"/>
          </a:p>
        </p:txBody>
      </p:sp>
      <p:sp>
        <p:nvSpPr>
          <p:cNvPr id="16" name="Text 10"/>
          <p:cNvSpPr/>
          <p:nvPr/>
        </p:nvSpPr>
        <p:spPr>
          <a:xfrm>
            <a:off x="10048399" y="4553069"/>
            <a:ext cx="2233493" cy="2666048"/>
          </a:xfrm>
          <a:prstGeom prst="rect">
            <a:avLst/>
          </a:prstGeom>
          <a:noFill/>
          <a:ln/>
        </p:spPr>
        <p:txBody>
          <a:bodyPr wrap="square" rtlCol="0" anchor="t"/>
          <a:lstStyle/>
          <a:p>
            <a:pPr marL="0" indent="0" algn="l">
              <a:lnSpc>
                <a:spcPts val="2624"/>
              </a:lnSpc>
              <a:buNone/>
            </a:pPr>
            <a:r>
              <a:rPr lang="en-US" sz="1750" dirty="0">
                <a:solidFill>
                  <a:srgbClr val="F9EEE7"/>
                </a:solidFill>
                <a:latin typeface="Quattrocento" pitchFamily="34" charset="0"/>
                <a:ea typeface="Quattrocento" pitchFamily="34" charset="-122"/>
                <a:cs typeface="Quattrocento" pitchFamily="34" charset="-120"/>
              </a:rPr>
              <a:t>This website provides a variety of AI-powered tools for interior design, including a room planner, a style guide, and a virtual reality experience.</a:t>
            </a:r>
            <a:endParaRPr lang="en-US" sz="1750" dirty="0"/>
          </a:p>
        </p:txBody>
      </p:sp>
    </p:spTree>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5" name="Text 2"/>
          <p:cNvSpPr/>
          <p:nvPr/>
        </p:nvSpPr>
        <p:spPr>
          <a:xfrm>
            <a:off x="517513" y="3022758"/>
            <a:ext cx="7214830" cy="901898"/>
          </a:xfrm>
          <a:prstGeom prst="rect">
            <a:avLst/>
          </a:prstGeom>
          <a:noFill/>
          <a:ln/>
        </p:spPr>
        <p:txBody>
          <a:bodyPr wrap="none" rtlCol="0" anchor="t"/>
          <a:lstStyle/>
          <a:p>
            <a:pPr marL="0" indent="0">
              <a:lnSpc>
                <a:spcPts val="7101"/>
              </a:lnSpc>
              <a:buNone/>
            </a:pPr>
            <a:r>
              <a:rPr lang="en-US" sz="6600" dirty="0">
                <a:solidFill>
                  <a:srgbClr val="FFD9BE"/>
                </a:solidFill>
                <a:latin typeface="Quattrocento" pitchFamily="34" charset="0"/>
                <a:ea typeface="Quattrocento" pitchFamily="34" charset="-122"/>
                <a:cs typeface="Quattrocento" pitchFamily="34" charset="-120"/>
              </a:rPr>
              <a:t>Thank You</a:t>
            </a:r>
            <a:endParaRPr lang="en-US" sz="6600" dirty="0"/>
          </a:p>
        </p:txBody>
      </p:sp>
      <p:sp>
        <p:nvSpPr>
          <p:cNvPr id="6" name="Text 3"/>
          <p:cNvSpPr/>
          <p:nvPr/>
        </p:nvSpPr>
        <p:spPr>
          <a:xfrm>
            <a:off x="517513" y="4232434"/>
            <a:ext cx="7477601" cy="999768"/>
          </a:xfrm>
          <a:prstGeom prst="rect">
            <a:avLst/>
          </a:prstGeom>
          <a:noFill/>
          <a:ln/>
        </p:spPr>
        <p:txBody>
          <a:bodyPr wrap="square" rtlCol="0" anchor="t"/>
          <a:lstStyle/>
          <a:p>
            <a:pPr marL="0" indent="0">
              <a:buNone/>
            </a:pPr>
            <a:r>
              <a:rPr lang="en-US" sz="2400" dirty="0">
                <a:solidFill>
                  <a:srgbClr val="F9EEE7"/>
                </a:solidFill>
                <a:latin typeface="Quattrocento" pitchFamily="34" charset="0"/>
                <a:ea typeface="Quattrocento" pitchFamily="34" charset="-122"/>
                <a:cs typeface="Quattrocento" pitchFamily="34" charset="-120"/>
              </a:rPr>
              <a:t>We appreciate your time and attention,</a:t>
            </a:r>
          </a:p>
          <a:p>
            <a:pPr marL="0" indent="0">
              <a:buNone/>
            </a:pPr>
            <a:r>
              <a:rPr lang="en-US" sz="2400" dirty="0">
                <a:solidFill>
                  <a:srgbClr val="F9EEE7"/>
                </a:solidFill>
                <a:latin typeface="Quattrocento" pitchFamily="34" charset="0"/>
                <a:ea typeface="Quattrocento" pitchFamily="34" charset="-122"/>
                <a:cs typeface="Quattrocento" pitchFamily="34" charset="-120"/>
              </a:rPr>
              <a:t>Please let us know if you have any other questions.</a:t>
            </a:r>
            <a:endParaRPr lang="en-US" sz="2400" dirty="0"/>
          </a:p>
        </p:txBody>
      </p:sp>
      <p:pic>
        <p:nvPicPr>
          <p:cNvPr id="8" name="Picture 7">
            <a:extLst>
              <a:ext uri="{FF2B5EF4-FFF2-40B4-BE49-F238E27FC236}">
                <a16:creationId xmlns:a16="http://schemas.microsoft.com/office/drawing/2014/main" id="{621A087A-5050-479A-A4C1-2E8A39EEA421}"/>
              </a:ext>
            </a:extLst>
          </p:cNvPr>
          <p:cNvPicPr>
            <a:picLocks noChangeAspect="1"/>
          </p:cNvPicPr>
          <p:nvPr/>
        </p:nvPicPr>
        <p:blipFill>
          <a:blip r:embed="rId3"/>
          <a:stretch>
            <a:fillRect/>
          </a:stretch>
        </p:blipFill>
        <p:spPr>
          <a:xfrm>
            <a:off x="8080912" y="0"/>
            <a:ext cx="6549488" cy="8229600"/>
          </a:xfrm>
          <a:prstGeom prst="rect">
            <a:avLst/>
          </a:prstGeom>
        </p:spPr>
      </p:pic>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1641</TotalTime>
  <Words>5504</Words>
  <Application>Microsoft Office PowerPoint</Application>
  <PresentationFormat>Custom</PresentationFormat>
  <Paragraphs>737</Paragraphs>
  <Slides>98</Slides>
  <Notes>98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98</vt:i4>
      </vt:variant>
    </vt:vector>
  </HeadingPairs>
  <TitlesOfParts>
    <vt:vector size="103" baseType="lpstr">
      <vt:lpstr>Arial</vt:lpstr>
      <vt:lpstr>Calibri</vt:lpstr>
      <vt:lpstr>Courier New</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Win2024</cp:lastModifiedBy>
  <cp:revision>149</cp:revision>
  <dcterms:created xsi:type="dcterms:W3CDTF">2024-06-16T17:18:58Z</dcterms:created>
  <dcterms:modified xsi:type="dcterms:W3CDTF">2024-06-24T05:47:59Z</dcterms:modified>
</cp:coreProperties>
</file>